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7"/>
  </p:notesMasterIdLst>
  <p:handoutMasterIdLst>
    <p:handoutMasterId r:id="rId28"/>
  </p:handoutMasterIdLst>
  <p:sldIdLst>
    <p:sldId id="424" r:id="rId5"/>
    <p:sldId id="434" r:id="rId6"/>
    <p:sldId id="577" r:id="rId7"/>
    <p:sldId id="578" r:id="rId8"/>
    <p:sldId id="580" r:id="rId9"/>
    <p:sldId id="452" r:id="rId10"/>
    <p:sldId id="573" r:id="rId11"/>
    <p:sldId id="435" r:id="rId12"/>
    <p:sldId id="456" r:id="rId13"/>
    <p:sldId id="451" r:id="rId14"/>
    <p:sldId id="453" r:id="rId15"/>
    <p:sldId id="459" r:id="rId16"/>
    <p:sldId id="581" r:id="rId17"/>
    <p:sldId id="582" r:id="rId18"/>
    <p:sldId id="570" r:id="rId19"/>
    <p:sldId id="438" r:id="rId20"/>
    <p:sldId id="567" r:id="rId21"/>
    <p:sldId id="568" r:id="rId22"/>
    <p:sldId id="583" r:id="rId23"/>
    <p:sldId id="584" r:id="rId24"/>
    <p:sldId id="585" r:id="rId25"/>
    <p:sldId id="586" r:id="rId26"/>
  </p:sldIdLst>
  <p:sldSz cx="20104100" cy="11309350"/>
  <p:notesSz cx="20104100" cy="11309350"/>
  <p:embeddedFontLst>
    <p:embeddedFont>
      <p:font typeface="Calibri" panose="020F0502020204030204" pitchFamily="34" charset="0"/>
      <p:regular r:id="rId29"/>
      <p:bold r:id="rId30"/>
      <p:italic r:id="rId31"/>
      <p:boldItalic r:id="rId32"/>
    </p:embeddedFont>
    <p:embeddedFont>
      <p:font typeface="Humnst777 Blk BT" panose="020B0803030504030204"/>
      <p:regular r:id="rId33"/>
      <p:italic r:id="rId34"/>
    </p:embeddedFont>
    <p:embeddedFont>
      <p:font typeface="Humnst777 BT" panose="020B0603030504020204"/>
      <p:regular r:id="rId35"/>
      <p:bold r:id="rId36"/>
      <p:italic r:id="rId37"/>
      <p:boldItalic r:id="rId38"/>
    </p:embeddedFont>
    <p:embeddedFont>
      <p:font typeface="Humnst777 Lt BT" panose="020B0402030504020204"/>
      <p:regular r:id="rId39"/>
      <p:italic r:id="rId40"/>
    </p:embeddedFont>
    <p:embeddedFont>
      <p:font typeface="Segoe UI" panose="020B0502040204020203" pitchFamily="34" charset="0"/>
      <p:regular r:id="rId41"/>
      <p:bold r:id="rId42"/>
      <p:italic r:id="rId43"/>
      <p:boldItalic r:id="rId44"/>
    </p:embeddedFont>
    <p:embeddedFont>
      <p:font typeface="Tahoma" panose="020B0604030504040204" pitchFamily="3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2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146500-FEBB-41FD-9690-663ED8F96915}" v="35" dt="2022-01-20T16:48:43.17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083" autoAdjust="0"/>
  </p:normalViewPr>
  <p:slideViewPr>
    <p:cSldViewPr>
      <p:cViewPr varScale="1">
        <p:scale>
          <a:sx n="32" d="100"/>
          <a:sy n="32" d="100"/>
        </p:scale>
        <p:origin x="90" y="144"/>
      </p:cViewPr>
      <p:guideLst>
        <p:guide orient="horz" pos="2880"/>
        <p:guide pos="2160"/>
      </p:guideLst>
    </p:cSldViewPr>
  </p:slideViewPr>
  <p:notesTextViewPr>
    <p:cViewPr>
      <p:scale>
        <a:sx n="100" d="100"/>
        <a:sy n="100" d="100"/>
      </p:scale>
      <p:origin x="0" y="0"/>
    </p:cViewPr>
  </p:notesTextViewPr>
  <p:notesViewPr>
    <p:cSldViewPr>
      <p:cViewPr varScale="1">
        <p:scale>
          <a:sx n="74" d="100"/>
          <a:sy n="74" d="100"/>
        </p:scale>
        <p:origin x="1026"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722A4D-614A-4E25-8C74-C70686FA7889}"/>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3E4DAB5-D76A-4E26-9BF4-4168419D0BD8}"/>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7AF8C764-DDCF-4A58-B6A5-3845C3BA508F}" type="datetimeFigureOut">
              <a:rPr lang="en-GB" smtClean="0"/>
              <a:t>12/07/2022</a:t>
            </a:fld>
            <a:endParaRPr lang="en-GB"/>
          </a:p>
        </p:txBody>
      </p:sp>
      <p:sp>
        <p:nvSpPr>
          <p:cNvPr id="4" name="Footer Placeholder 3">
            <a:extLst>
              <a:ext uri="{FF2B5EF4-FFF2-40B4-BE49-F238E27FC236}">
                <a16:creationId xmlns:a16="http://schemas.microsoft.com/office/drawing/2014/main" id="{B928812D-44FA-4338-A5C7-FEFBB6FBEF13}"/>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C8A093B-111E-4701-A490-BA18EEDA488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874400A2-1FEC-4E10-84CF-695F367D18B8}" type="slidenum">
              <a:rPr lang="en-GB" smtClean="0"/>
              <a:t>‹#›</a:t>
            </a:fld>
            <a:endParaRPr lang="en-GB"/>
          </a:p>
        </p:txBody>
      </p:sp>
    </p:spTree>
    <p:extLst>
      <p:ext uri="{BB962C8B-B14F-4D97-AF65-F5344CB8AC3E}">
        <p14:creationId xmlns:p14="http://schemas.microsoft.com/office/powerpoint/2010/main" val="1378040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8FF1DE6C-C8C1-4360-83CE-13BFC16B6AA2}" type="datetimeFigureOut">
              <a:rPr lang="en-GB" smtClean="0"/>
              <a:t>12/07/2022</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CBD0FB46-DAD5-40C5-84EB-A7D48FCBDA8B}" type="slidenum">
              <a:rPr lang="en-GB" smtClean="0"/>
              <a:t>‹#›</a:t>
            </a:fld>
            <a:endParaRPr lang="en-GB"/>
          </a:p>
        </p:txBody>
      </p:sp>
    </p:spTree>
    <p:extLst>
      <p:ext uri="{BB962C8B-B14F-4D97-AF65-F5344CB8AC3E}">
        <p14:creationId xmlns:p14="http://schemas.microsoft.com/office/powerpoint/2010/main" val="549204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Thomas Nagel (1979) showed in their now classic pair of articles, it appears that our everyday judgments and practices commit us to the existence of moral luck. The problem of moral luck arises because we seem to be committed to the general principle that we are morally assessable only to the extent that what we are assessed for depends on factors under our control (call this the “Control Principle”). At the same time, when it comes to countless particular cases, we morally assess agents for things that depend on factors that are not in their control. And making the situation still more problematic is the fact that a very natural line of reasoning suggests that it is </a:t>
            </a:r>
            <a:r>
              <a:rPr lang="en-GB" sz="1200" b="0" i="1" kern="1200" dirty="0">
                <a:solidFill>
                  <a:schemeClr val="tx1"/>
                </a:solidFill>
                <a:effectLst/>
                <a:latin typeface="+mn-lt"/>
                <a:ea typeface="+mn-ea"/>
                <a:cs typeface="+mn-cs"/>
              </a:rPr>
              <a:t>impossible</a:t>
            </a:r>
            <a:r>
              <a:rPr lang="en-GB" sz="1200" b="0" i="0" kern="1200" dirty="0">
                <a:solidFill>
                  <a:schemeClr val="tx1"/>
                </a:solidFill>
                <a:effectLst/>
                <a:latin typeface="+mn-lt"/>
                <a:ea typeface="+mn-ea"/>
                <a:cs typeface="+mn-cs"/>
              </a:rPr>
              <a:t> to morally assess anyone for anything if we adhere to the Control Principle.</a:t>
            </a:r>
            <a:endParaRPr lang="en-GB" dirty="0"/>
          </a:p>
        </p:txBody>
      </p:sp>
      <p:sp>
        <p:nvSpPr>
          <p:cNvPr id="4" name="Slide Number Placeholder 3"/>
          <p:cNvSpPr>
            <a:spLocks noGrp="1"/>
          </p:cNvSpPr>
          <p:nvPr>
            <p:ph type="sldNum" sz="quarter" idx="10"/>
          </p:nvPr>
        </p:nvSpPr>
        <p:spPr/>
        <p:txBody>
          <a:bodyPr/>
          <a:lstStyle/>
          <a:p>
            <a:fld id="{CBD0FB46-DAD5-40C5-84EB-A7D48FCBDA8B}" type="slidenum">
              <a:rPr lang="en-GB" smtClean="0"/>
              <a:t>5</a:t>
            </a:fld>
            <a:endParaRPr lang="en-GB"/>
          </a:p>
        </p:txBody>
      </p:sp>
    </p:spTree>
    <p:extLst>
      <p:ext uri="{BB962C8B-B14F-4D97-AF65-F5344CB8AC3E}">
        <p14:creationId xmlns:p14="http://schemas.microsoft.com/office/powerpoint/2010/main" val="2894521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937250" y="320675"/>
            <a:ext cx="13716000" cy="1076960"/>
          </a:xfrm>
          <a:prstGeom prst="rect">
            <a:avLst/>
          </a:prstGeom>
          <a:noFill/>
        </p:spPr>
        <p:txBody>
          <a:bodyPr lIns="0" tIns="0" rIns="0" bIns="0"/>
          <a:lstStyle>
            <a:lvl1pPr>
              <a:defRPr sz="6900" b="0" i="0">
                <a:solidFill>
                  <a:schemeClr val="bg1"/>
                </a:solidFill>
                <a:latin typeface="Humnst777 Blk BT"/>
                <a:cs typeface="Humnst777 Blk BT"/>
              </a:defRPr>
            </a:lvl1pPr>
          </a:lstStyle>
          <a:p>
            <a:endParaRPr dirty="0"/>
          </a:p>
        </p:txBody>
      </p:sp>
      <p:sp>
        <p:nvSpPr>
          <p:cNvPr id="3" name="Holder 3"/>
          <p:cNvSpPr>
            <a:spLocks noGrp="1"/>
          </p:cNvSpPr>
          <p:nvPr>
            <p:ph type="body" idx="1"/>
          </p:nvPr>
        </p:nvSpPr>
        <p:spPr>
          <a:xfrm>
            <a:off x="679450" y="1997075"/>
            <a:ext cx="18364199" cy="7696200"/>
          </a:xfrm>
          <a:prstGeom prst="rect">
            <a:avLst/>
          </a:prstGeom>
        </p:spPr>
        <p:txBody>
          <a:bodyPr lIns="0" tIns="0" rIns="0" bIns="0"/>
          <a:lstStyle>
            <a:lvl1pPr algn="ctr">
              <a:defRPr sz="5400" b="0" i="0">
                <a:solidFill>
                  <a:schemeClr val="tx1"/>
                </a:solidFill>
                <a:latin typeface="Humnst777 BT" panose="020B0603030504020204" pitchFamily="34" charset="0"/>
                <a:cs typeface="Humnst777 BT" panose="020B0603030504020204" pitchFamily="34" charset="0"/>
              </a:defRPr>
            </a:lvl1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2180-15E1-4790-85EE-D0F2FA6DA900}"/>
              </a:ext>
            </a:extLst>
          </p:cNvPr>
          <p:cNvSpPr>
            <a:spLocks noGrp="1"/>
          </p:cNvSpPr>
          <p:nvPr>
            <p:ph type="title"/>
          </p:nvPr>
        </p:nvSpPr>
        <p:spPr>
          <a:xfrm>
            <a:off x="2299407" y="2878398"/>
            <a:ext cx="15505287" cy="4704375"/>
          </a:xfrm>
        </p:spPr>
        <p:txBody>
          <a:bodyPr anchor="b"/>
          <a:lstStyle>
            <a:lvl1pPr algn="ctr">
              <a:defRPr sz="9894">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945DDFB-234E-402B-A2E6-8302A25F6209}"/>
              </a:ext>
            </a:extLst>
          </p:cNvPr>
          <p:cNvSpPr>
            <a:spLocks noGrp="1"/>
          </p:cNvSpPr>
          <p:nvPr>
            <p:ph type="body" idx="1"/>
          </p:nvPr>
        </p:nvSpPr>
        <p:spPr>
          <a:xfrm>
            <a:off x="2299407" y="7582773"/>
            <a:ext cx="15505287" cy="2473919"/>
          </a:xfrm>
        </p:spPr>
        <p:txBody>
          <a:bodyPr/>
          <a:lstStyle>
            <a:lvl1pPr marL="0" indent="0">
              <a:buNone/>
              <a:defRPr sz="3958">
                <a:solidFill>
                  <a:schemeClr val="tx1"/>
                </a:solidFill>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8090982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tiff"/><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6830" y="1"/>
            <a:ext cx="20140930" cy="11324886"/>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E42313"/>
          </a:solidFill>
        </p:spPr>
        <p:txBody>
          <a:bodyPr wrap="square" lIns="0" tIns="0" rIns="0" bIns="0" rtlCol="0"/>
          <a:lstStyle/>
          <a:p>
            <a:pPr algn="ctr"/>
            <a:endParaRPr dirty="0"/>
          </a:p>
        </p:txBody>
      </p:sp>
      <p:sp>
        <p:nvSpPr>
          <p:cNvPr id="19" name="object 2">
            <a:extLst>
              <a:ext uri="{FF2B5EF4-FFF2-40B4-BE49-F238E27FC236}">
                <a16:creationId xmlns:a16="http://schemas.microsoft.com/office/drawing/2014/main" id="{CE065795-1302-4252-8D4D-9A4738F21BA5}"/>
              </a:ext>
            </a:extLst>
          </p:cNvPr>
          <p:cNvSpPr/>
          <p:nvPr userDrawn="1"/>
        </p:nvSpPr>
        <p:spPr>
          <a:xfrm>
            <a:off x="-36829" y="1633239"/>
            <a:ext cx="20140930" cy="8364835"/>
          </a:xfrm>
          <a:prstGeom prst="rect">
            <a:avLst/>
          </a:prstGeom>
          <a:blipFill>
            <a:blip r:embed="rId4" cstate="print"/>
            <a:stretch>
              <a:fillRect/>
            </a:stretch>
          </a:blipFill>
        </p:spPr>
        <p:txBody>
          <a:bodyPr wrap="square" lIns="0" tIns="0" rIns="0" bIns="0" rtlCol="0"/>
          <a:lstStyle/>
          <a:p>
            <a:endParaRPr/>
          </a:p>
        </p:txBody>
      </p:sp>
      <p:sp>
        <p:nvSpPr>
          <p:cNvPr id="14" name="object 11">
            <a:extLst>
              <a:ext uri="{FF2B5EF4-FFF2-40B4-BE49-F238E27FC236}">
                <a16:creationId xmlns:a16="http://schemas.microsoft.com/office/drawing/2014/main" id="{7526A94C-1B37-4DBA-B29F-F8E46A621D7F}"/>
              </a:ext>
            </a:extLst>
          </p:cNvPr>
          <p:cNvSpPr txBox="1"/>
          <p:nvPr userDrawn="1"/>
        </p:nvSpPr>
        <p:spPr>
          <a:xfrm>
            <a:off x="289306" y="10150475"/>
            <a:ext cx="8010144" cy="909319"/>
          </a:xfrm>
          <a:prstGeom prst="rect">
            <a:avLst/>
          </a:prstGeom>
        </p:spPr>
        <p:txBody>
          <a:bodyPr vert="horz" wrap="square" lIns="0" tIns="77470" rIns="0" bIns="0" rtlCol="0">
            <a:spAutoFit/>
          </a:bodyPr>
          <a:lstStyle/>
          <a:p>
            <a:pPr marL="12700" marR="5080">
              <a:lnSpc>
                <a:spcPts val="3170"/>
              </a:lnSpc>
              <a:spcBef>
                <a:spcPts val="610"/>
              </a:spcBef>
            </a:pPr>
            <a:r>
              <a:rPr sz="3150" u="none" spc="-50" dirty="0">
                <a:solidFill>
                  <a:srgbClr val="FFFFFF"/>
                </a:solidFill>
                <a:latin typeface="Humnst777 Lt BT"/>
                <a:cs typeface="Humnst777 Lt BT"/>
              </a:rPr>
              <a:t>www.epistemicinsight.com  </a:t>
            </a:r>
            <a:r>
              <a:rPr sz="3150" u="none" spc="-40" dirty="0">
                <a:solidFill>
                  <a:srgbClr val="FFFFFF"/>
                </a:solidFill>
                <a:latin typeface="Humnst777 Lt BT"/>
                <a:cs typeface="Humnst777 Lt BT"/>
              </a:rPr>
              <a:t>LASAR@canterbury.ac.uk</a:t>
            </a:r>
            <a:endParaRPr sz="3150" u="none" dirty="0">
              <a:latin typeface="Humnst777 Lt BT"/>
              <a:cs typeface="Humnst777 Lt BT"/>
            </a:endParaRPr>
          </a:p>
        </p:txBody>
      </p:sp>
      <p:pic>
        <p:nvPicPr>
          <p:cNvPr id="18" name="Picture 17">
            <a:extLst>
              <a:ext uri="{FF2B5EF4-FFF2-40B4-BE49-F238E27FC236}">
                <a16:creationId xmlns:a16="http://schemas.microsoft.com/office/drawing/2014/main" id="{7C5B0BF5-C804-4772-A4CA-A1D460545E8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376650" y="9896211"/>
            <a:ext cx="3438144" cy="1397264"/>
          </a:xfrm>
          <a:prstGeom prst="rect">
            <a:avLst/>
          </a:prstGeom>
        </p:spPr>
      </p:pic>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8196" y="236003"/>
            <a:ext cx="5366798" cy="1132144"/>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4" r:id="rId2"/>
  </p:sldLayoutIdLst>
  <p:txStyles>
    <p:titleStyle>
      <a:lvl1pPr algn="ctr">
        <a:defRPr sz="7200">
          <a:solidFill>
            <a:schemeClr val="tx1"/>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eur01.safelinks.protection.outlook.com/?url=https://www.oecd-ilibrary.org/sites/c4cff4cd-en/index.html?itemId%3D/content/component/c4cff4cd-en&amp;data=04|01|lee.hazeldine@canterbury.ac.uk|b7c698f28f81457512d208d9d8f9f58a|0320b2da22dd4dab8c216e644ba14f13|0|0|637779390353946291|Unknown|TWFpbGZsb3d8eyJWIjoiMC4wLjAwMDAiLCJQIjoiV2luMzIiLCJBTiI6Ik1haWwiLCJXVCI6Mn0%3D|3000&amp;sdata=/D2IugaYp02TQCDEKPz2t7RSzQfwdvgO1jyvqJ1D9X8%3D&amp;reserved=0"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hyperlink" Target="https://cccu.padlet.org/lee_hazeldine2/z6x0v8zo3zhmjxsp" TargetMode="Externa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hyperlink" Target="https://www.theguardian.com/technology/2017/jan/12/give-robots-personhood-status-eu-committee-argues"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gov.uk/government/publications/relationships-education-relationships-and-sex-education-rse-and-health-education/implementation-of-relationships-education-relationships-and-sex-education-and-health-education-2020-to-202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oecd.org/education/2030-project/contact/OECD_FUTURE_OF_EDUCATION_2030_MAKING_PHYSICAL_DYNAMIC_AND_INCLUSIVE_FOR_2030.pdf"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33B513B8-3786-4DF7-916A-62B6F6729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6075"/>
            <a:ext cx="20104100" cy="8382000"/>
          </a:xfrm>
          <a:prstGeom prst="rect">
            <a:avLst/>
          </a:prstGeom>
        </p:spPr>
      </p:pic>
      <p:sp>
        <p:nvSpPr>
          <p:cNvPr id="8" name="Text Placeholder 7">
            <a:extLst>
              <a:ext uri="{FF2B5EF4-FFF2-40B4-BE49-F238E27FC236}">
                <a16:creationId xmlns:a16="http://schemas.microsoft.com/office/drawing/2014/main" id="{08EA09CE-2EA7-4636-B873-422E07B61502}"/>
              </a:ext>
            </a:extLst>
          </p:cNvPr>
          <p:cNvSpPr>
            <a:spLocks noGrp="1"/>
          </p:cNvSpPr>
          <p:nvPr>
            <p:ph type="body" idx="1"/>
          </p:nvPr>
        </p:nvSpPr>
        <p:spPr/>
        <p:txBody>
          <a:bodyPr/>
          <a:lstStyle/>
          <a:p>
            <a:endParaRPr lang="en-GB"/>
          </a:p>
        </p:txBody>
      </p:sp>
      <p:sp>
        <p:nvSpPr>
          <p:cNvPr id="4" name="Rectangle 3">
            <a:extLst>
              <a:ext uri="{C183D7F6-B498-43B3-948B-1728B52AA6E4}">
                <adec:decorative xmlns:adec="http://schemas.microsoft.com/office/drawing/2017/decorative" val="1"/>
              </a:ext>
            </a:extLst>
          </p:cNvPr>
          <p:cNvSpPr/>
          <p:nvPr/>
        </p:nvSpPr>
        <p:spPr>
          <a:xfrm>
            <a:off x="755650" y="3635960"/>
            <a:ext cx="12039600" cy="5183772"/>
          </a:xfrm>
          <a:prstGeom prst="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441450" y="3802974"/>
            <a:ext cx="11201400" cy="4401205"/>
          </a:xfrm>
          <a:prstGeom prst="rect">
            <a:avLst/>
          </a:prstGeom>
          <a:noFill/>
        </p:spPr>
        <p:txBody>
          <a:bodyPr wrap="square" rtlCol="0">
            <a:spAutoFit/>
          </a:bodyPr>
          <a:lstStyle/>
          <a:p>
            <a:r>
              <a:rPr lang="en-GB" sz="4000" b="1" dirty="0">
                <a:latin typeface="Tahoma" panose="020B0604030504040204" pitchFamily="34" charset="0"/>
                <a:ea typeface="Tahoma" panose="020B0604030504040204" pitchFamily="34" charset="0"/>
                <a:cs typeface="Tahoma" panose="020B0604030504040204" pitchFamily="34" charset="0"/>
              </a:rPr>
              <a:t>Webinar 2:</a:t>
            </a:r>
          </a:p>
          <a:p>
            <a:r>
              <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rPr>
              <a:t>Driverless cars, AI and exams, robots that care – and future you</a:t>
            </a:r>
            <a:endParaRPr lang="en-GB" sz="4000" b="0" i="0" dirty="0">
              <a:solidFill>
                <a:schemeClr val="bg1"/>
              </a:solidFill>
              <a:effectLst/>
              <a:latin typeface="Segoe UI" panose="020B0502040204020203" pitchFamily="34" charset="0"/>
            </a:endParaRPr>
          </a:p>
          <a:p>
            <a:endPar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rPr>
              <a:t>Prof Berry Billingsley</a:t>
            </a:r>
          </a:p>
          <a:p>
            <a:r>
              <a:rPr lang="en-GB" sz="4000" b="1" dirty="0">
                <a:latin typeface="Tahoma" panose="020B0604030504040204" pitchFamily="34" charset="0"/>
                <a:ea typeface="Tahoma" panose="020B0604030504040204" pitchFamily="34" charset="0"/>
                <a:cs typeface="Tahoma" panose="020B0604030504040204" pitchFamily="34" charset="0"/>
              </a:rPr>
              <a:t>Dr Lee Hazeldine &amp; Prof Berry Billingsley</a:t>
            </a:r>
          </a:p>
          <a:p>
            <a:endParaRPr lang="en-GB" sz="4000" dirty="0"/>
          </a:p>
        </p:txBody>
      </p:sp>
      <p:sp>
        <p:nvSpPr>
          <p:cNvPr id="7" name="Title 6">
            <a:extLst>
              <a:ext uri="{FF2B5EF4-FFF2-40B4-BE49-F238E27FC236}">
                <a16:creationId xmlns:a16="http://schemas.microsoft.com/office/drawing/2014/main" id="{AADD13F1-61DA-4519-A4F4-D7318AB462B5}"/>
              </a:ext>
            </a:extLst>
          </p:cNvPr>
          <p:cNvSpPr>
            <a:spLocks noGrp="1"/>
          </p:cNvSpPr>
          <p:nvPr>
            <p:ph type="title"/>
          </p:nvPr>
        </p:nvSpPr>
        <p:spPr>
          <a:xfrm>
            <a:off x="4890206" y="-2078358"/>
            <a:ext cx="15505287" cy="4704375"/>
          </a:xfrm>
        </p:spPr>
        <p:txBody>
          <a:bodyPr/>
          <a:lstStyle/>
          <a:p>
            <a:r>
              <a:rPr lang="en-GB" sz="3200" b="1" dirty="0">
                <a:latin typeface="Tahoma" panose="020B0604030504040204" pitchFamily="34" charset="0"/>
                <a:ea typeface="Tahoma" panose="020B0604030504040204" pitchFamily="34" charset="0"/>
                <a:cs typeface="Tahoma" panose="020B0604030504040204" pitchFamily="34" charset="0"/>
              </a:rPr>
              <a:t>Driverless cars, AI and exams, robots that care – and future you</a:t>
            </a:r>
            <a:br>
              <a:rPr lang="en-GB" sz="9600" dirty="0">
                <a:latin typeface="Segoe UI" panose="020B0502040204020203" pitchFamily="34" charset="0"/>
              </a:rPr>
            </a:br>
            <a:endParaRPr lang="en-GB" dirty="0"/>
          </a:p>
        </p:txBody>
      </p:sp>
    </p:spTree>
    <p:extLst>
      <p:ext uri="{BB962C8B-B14F-4D97-AF65-F5344CB8AC3E}">
        <p14:creationId xmlns:p14="http://schemas.microsoft.com/office/powerpoint/2010/main" val="4180144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schematic&#10;&#10;Description automatically generated">
            <a:extLst>
              <a:ext uri="{FF2B5EF4-FFF2-40B4-BE49-F238E27FC236}">
                <a16:creationId xmlns:a16="http://schemas.microsoft.com/office/drawing/2014/main" id="{D4231244-BCA4-4EB8-B3DB-CA760E1E5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2635" y="4293639"/>
            <a:ext cx="4430646" cy="4439394"/>
          </a:xfrm>
          <a:prstGeom prst="rect">
            <a:avLst/>
          </a:prstGeom>
        </p:spPr>
      </p:pic>
      <p:sp>
        <p:nvSpPr>
          <p:cNvPr id="3" name="Text Placeholder 2">
            <a:extLst>
              <a:ext uri="{FF2B5EF4-FFF2-40B4-BE49-F238E27FC236}">
                <a16:creationId xmlns:a16="http://schemas.microsoft.com/office/drawing/2014/main" id="{DD21DF6B-EA39-4B4F-ABFF-92B9B6350503}"/>
              </a:ext>
            </a:extLst>
          </p:cNvPr>
          <p:cNvSpPr>
            <a:spLocks noGrp="1"/>
          </p:cNvSpPr>
          <p:nvPr>
            <p:ph type="body" idx="1"/>
          </p:nvPr>
        </p:nvSpPr>
        <p:spPr>
          <a:xfrm>
            <a:off x="237348" y="1687721"/>
            <a:ext cx="15505287" cy="2473919"/>
          </a:xfrm>
        </p:spPr>
        <p:txBody>
          <a:bodyPr/>
          <a:lstStyle/>
          <a:p>
            <a:r>
              <a:rPr lang="en-GB" sz="2800" dirty="0"/>
              <a:t>The OECD (Organisation for Economic Co-operation and Development ) sees incorporating global themes as a priority for curriculum design and highlights their prominence in its own curriculum policy document: the 'Education 2030 Learning Compass’. </a:t>
            </a:r>
          </a:p>
          <a:p>
            <a:endParaRPr lang="en-GB" sz="2800" dirty="0"/>
          </a:p>
          <a:p>
            <a:r>
              <a:rPr lang="en-GB" sz="2800" dirty="0"/>
              <a:t>It has produced an analysis and commentary on reforms by member countries so far. Speaking of the reforms made by member countries so far, the OECD says:</a:t>
            </a:r>
          </a:p>
          <a:p>
            <a:endParaRPr lang="en-GB" sz="2800" dirty="0"/>
          </a:p>
          <a:p>
            <a:r>
              <a:rPr lang="en-GB" sz="2800" dirty="0"/>
              <a:t>These themes also reflect the efforts of countries/jurisdictions to refresh their vision of education, echoing the Education 2030 Learning Compass. Some of the most frequent themes, including “environmental education, sustainability” and “local and global citizenship, peace”, reflect efforts to accommodate 21st century challenges in curricula through cross-curricular themes. Cross-curricular themes are also used to promote holistic development of students beyond traditional learning. This is articulated through cross-curricular themes like “health education, well-being, lifestyle” or through value-based themes like “moral/values education” or ”cultural identity and multiculturalism”.</a:t>
            </a:r>
          </a:p>
          <a:p>
            <a:endParaRPr lang="en-GB" sz="3200" dirty="0"/>
          </a:p>
          <a:p>
            <a:r>
              <a:rPr lang="en-GB" sz="3200" dirty="0">
                <a:hlinkClick r:id="rId3" tooltip="Original URL: https://www.oecd-ilibrary.org/sites/c4cff4cd-en/index.html?itemId=/content/component/c4cff4cd-en. Click or tap if you trust this link."/>
              </a:rPr>
              <a:t>https://www.oecd-ilibrary.org/sites/c4cff4cd-en/index.html?itemId=/content/component/c4cff4cd-en</a:t>
            </a:r>
            <a:endParaRPr lang="en-GB" sz="3200" dirty="0"/>
          </a:p>
          <a:p>
            <a:endParaRPr lang="en-GB" dirty="0"/>
          </a:p>
        </p:txBody>
      </p:sp>
      <p:sp>
        <p:nvSpPr>
          <p:cNvPr id="4" name="Title 3">
            <a:extLst>
              <a:ext uri="{FF2B5EF4-FFF2-40B4-BE49-F238E27FC236}">
                <a16:creationId xmlns:a16="http://schemas.microsoft.com/office/drawing/2014/main" id="{0614899B-E206-402C-BAE6-A22A3546BAE2}"/>
              </a:ext>
            </a:extLst>
          </p:cNvPr>
          <p:cNvSpPr>
            <a:spLocks noGrp="1"/>
          </p:cNvSpPr>
          <p:nvPr>
            <p:ph type="title"/>
          </p:nvPr>
        </p:nvSpPr>
        <p:spPr>
          <a:xfrm>
            <a:off x="2584450" y="-3016654"/>
            <a:ext cx="15505287" cy="4704375"/>
          </a:xfrm>
        </p:spPr>
        <p:txBody>
          <a:bodyPr/>
          <a:lstStyle/>
          <a:p>
            <a:r>
              <a:rPr lang="en-GB" sz="4400" dirty="0">
                <a:latin typeface="Humnst777 Blk BT" panose="020B0803030504030204" pitchFamily="34" charset="0"/>
                <a:ea typeface="Calibri" panose="020F0502020204030204" pitchFamily="34" charset="0"/>
                <a:cs typeface="Times New Roman" panose="02020603050405020304" pitchFamily="18" charset="0"/>
              </a:rPr>
              <a:t>A Curriculum Dilemma</a:t>
            </a:r>
            <a:br>
              <a:rPr lang="en-GB" sz="4400" dirty="0">
                <a:latin typeface="Humnst777 Blk BT" panose="020B0803030504030204" pitchFamily="34" charset="0"/>
              </a:rPr>
            </a:br>
            <a:endParaRPr lang="en-GB" sz="4400" dirty="0"/>
          </a:p>
        </p:txBody>
      </p:sp>
    </p:spTree>
    <p:extLst>
      <p:ext uri="{BB962C8B-B14F-4D97-AF65-F5344CB8AC3E}">
        <p14:creationId xmlns:p14="http://schemas.microsoft.com/office/powerpoint/2010/main" val="959077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 of question marks">
            <a:extLst>
              <a:ext uri="{FF2B5EF4-FFF2-40B4-BE49-F238E27FC236}">
                <a16:creationId xmlns:a16="http://schemas.microsoft.com/office/drawing/2014/main" id="{566046F1-6CCD-4181-99B4-D548B380F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2650" y="2451506"/>
            <a:ext cx="5990927" cy="6406338"/>
          </a:xfrm>
          <a:prstGeom prst="rect">
            <a:avLst/>
          </a:prstGeom>
        </p:spPr>
      </p:pic>
      <p:sp>
        <p:nvSpPr>
          <p:cNvPr id="3" name="Text Placeholder 2">
            <a:extLst>
              <a:ext uri="{FF2B5EF4-FFF2-40B4-BE49-F238E27FC236}">
                <a16:creationId xmlns:a16="http://schemas.microsoft.com/office/drawing/2014/main" id="{DD21DF6B-EA39-4B4F-ABFF-92B9B6350503}"/>
              </a:ext>
            </a:extLst>
          </p:cNvPr>
          <p:cNvSpPr>
            <a:spLocks noGrp="1"/>
          </p:cNvSpPr>
          <p:nvPr>
            <p:ph type="body" idx="1"/>
          </p:nvPr>
        </p:nvSpPr>
        <p:spPr>
          <a:xfrm>
            <a:off x="8891" y="1789430"/>
            <a:ext cx="14310360" cy="2473919"/>
          </a:xfrm>
        </p:spPr>
        <p:txBody>
          <a:bodyPr/>
          <a:lstStyle/>
          <a:p>
            <a:r>
              <a:rPr lang="en-GB" sz="3200" dirty="0"/>
              <a:t>A curriculum policy at a national level can only succeed if schools have the means, motivation and knowledge to meet them. And that is where the idea of practitioners, senior leaders and researchers co-creating a curriculum comes in. </a:t>
            </a:r>
          </a:p>
          <a:p>
            <a:endParaRPr lang="en-GB" sz="3200" dirty="0"/>
          </a:p>
          <a:p>
            <a:r>
              <a:rPr lang="en-GB" sz="3200" dirty="0"/>
              <a:t>Who is responsible for setting up the timetable and what happens when teachers are encouraged to collaborate to provide a holistic approach? </a:t>
            </a:r>
          </a:p>
          <a:p>
            <a:endParaRPr lang="en-GB" sz="3200" dirty="0"/>
          </a:p>
          <a:p>
            <a:r>
              <a:rPr lang="en-GB" sz="3200" dirty="0"/>
              <a:t>If traditional subjects like science test students' learning by asking them to recall knowledge in that subject - how if at all can teachers test children's answers to Big Questions that stretch across disciplines and provide them with formative feedback</a:t>
            </a:r>
            <a:r>
              <a:rPr lang="en-GB" dirty="0"/>
              <a:t>? </a:t>
            </a:r>
          </a:p>
          <a:p>
            <a:endParaRPr lang="en-GB" dirty="0"/>
          </a:p>
        </p:txBody>
      </p:sp>
      <p:sp>
        <p:nvSpPr>
          <p:cNvPr id="4" name="Title 3">
            <a:extLst>
              <a:ext uri="{FF2B5EF4-FFF2-40B4-BE49-F238E27FC236}">
                <a16:creationId xmlns:a16="http://schemas.microsoft.com/office/drawing/2014/main" id="{26CE2899-44D5-45B6-9029-57AAE62E3CFD}"/>
              </a:ext>
            </a:extLst>
          </p:cNvPr>
          <p:cNvSpPr>
            <a:spLocks noGrp="1"/>
          </p:cNvSpPr>
          <p:nvPr>
            <p:ph type="title"/>
          </p:nvPr>
        </p:nvSpPr>
        <p:spPr>
          <a:xfrm>
            <a:off x="3117850" y="-2930820"/>
            <a:ext cx="15505287" cy="4704375"/>
          </a:xfrm>
        </p:spPr>
        <p:txBody>
          <a:bodyPr/>
          <a:lstStyle/>
          <a:p>
            <a:r>
              <a:rPr lang="en-GB" sz="4400" dirty="0">
                <a:latin typeface="Humnst777 Blk BT" panose="020B0803030504030204" pitchFamily="34" charset="0"/>
                <a:ea typeface="Calibri" panose="020F0502020204030204" pitchFamily="34" charset="0"/>
                <a:cs typeface="Times New Roman" panose="02020603050405020304" pitchFamily="18" charset="0"/>
              </a:rPr>
              <a:t>A Curriculum Dilemma</a:t>
            </a:r>
            <a:br>
              <a:rPr lang="en-GB" sz="4400" dirty="0">
                <a:latin typeface="Humnst777 Blk BT" panose="020B0803030504030204" pitchFamily="34" charset="0"/>
              </a:rPr>
            </a:br>
            <a:endParaRPr lang="en-GB" sz="4400" dirty="0"/>
          </a:p>
        </p:txBody>
      </p:sp>
    </p:spTree>
    <p:extLst>
      <p:ext uri="{BB962C8B-B14F-4D97-AF65-F5344CB8AC3E}">
        <p14:creationId xmlns:p14="http://schemas.microsoft.com/office/powerpoint/2010/main" val="230960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 of two students receiving A-level results one happy receiving an A*. A second disappointed receiving a failing gra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1450" y="4792662"/>
            <a:ext cx="6934537" cy="4619625"/>
          </a:xfrm>
          <a:prstGeom prst="rect">
            <a:avLst/>
          </a:prstGeom>
        </p:spPr>
      </p:pic>
      <p:sp>
        <p:nvSpPr>
          <p:cNvPr id="8" name="Rectangle 7"/>
          <p:cNvSpPr/>
          <p:nvPr/>
        </p:nvSpPr>
        <p:spPr>
          <a:xfrm>
            <a:off x="374650" y="2073275"/>
            <a:ext cx="11734800" cy="7755969"/>
          </a:xfrm>
          <a:prstGeom prst="rect">
            <a:avLst/>
          </a:prstGeom>
        </p:spPr>
        <p:txBody>
          <a:bodyPr wrap="square">
            <a:spAutoFit/>
          </a:bodyPr>
          <a:lstStyle/>
          <a:p>
            <a:br>
              <a:rPr lang="en-GB" dirty="0"/>
            </a:br>
            <a:r>
              <a:rPr lang="en-GB" sz="3200" dirty="0">
                <a:solidFill>
                  <a:srgbClr val="202124"/>
                </a:solidFill>
                <a:latin typeface="arial" panose="020B0604020202020204" pitchFamily="34" charset="0"/>
              </a:rPr>
              <a:t>On 31 March 2020, Gavin Williamson – secretary of state for education - issued a ministerial direction to the head of </a:t>
            </a:r>
            <a:r>
              <a:rPr lang="en-GB" sz="3200" dirty="0" err="1">
                <a:solidFill>
                  <a:srgbClr val="202124"/>
                </a:solidFill>
                <a:latin typeface="arial" panose="020B0604020202020204" pitchFamily="34" charset="0"/>
              </a:rPr>
              <a:t>Ofqual</a:t>
            </a:r>
            <a:r>
              <a:rPr lang="en-GB" sz="3200" dirty="0">
                <a:solidFill>
                  <a:srgbClr val="202124"/>
                </a:solidFill>
                <a:latin typeface="arial" panose="020B0604020202020204" pitchFamily="34" charset="0"/>
              </a:rPr>
              <a:t>, Sally Collier, to "ensure, as far as is possible, that qualification standards are maintained and the distribution of grades follows a similar profile to that in previous years". . </a:t>
            </a:r>
          </a:p>
          <a:p>
            <a:endParaRPr lang="en-GB" sz="3200" dirty="0">
              <a:solidFill>
                <a:srgbClr val="202124"/>
              </a:solidFill>
              <a:latin typeface="arial" panose="020B0604020202020204" pitchFamily="34" charset="0"/>
            </a:endParaRPr>
          </a:p>
          <a:p>
            <a:r>
              <a:rPr lang="en-GB" sz="3200" dirty="0">
                <a:solidFill>
                  <a:srgbClr val="202124"/>
                </a:solidFill>
                <a:latin typeface="arial" panose="020B0604020202020204" pitchFamily="34" charset="0"/>
              </a:rPr>
              <a:t>Then in August, 82% of 'A level' grades were computed using an algorithm devised by </a:t>
            </a:r>
            <a:r>
              <a:rPr lang="en-GB" sz="3200" b="1" dirty="0" err="1">
                <a:solidFill>
                  <a:srgbClr val="202124"/>
                </a:solidFill>
                <a:latin typeface="arial" panose="020B0604020202020204" pitchFamily="34" charset="0"/>
              </a:rPr>
              <a:t>Ofqual</a:t>
            </a:r>
            <a:r>
              <a:rPr lang="en-GB" sz="3200" dirty="0">
                <a:solidFill>
                  <a:srgbClr val="202124"/>
                </a:solidFill>
                <a:latin typeface="arial" panose="020B0604020202020204" pitchFamily="34" charset="0"/>
              </a:rPr>
              <a:t>. More than 4.6 million GCSEs in England – about 97% of the total – were assigned solely by the algorithm</a:t>
            </a:r>
          </a:p>
          <a:p>
            <a:endParaRPr lang="en-GB" sz="3200" dirty="0">
              <a:solidFill>
                <a:srgbClr val="202124"/>
              </a:solidFill>
              <a:latin typeface="arial" panose="020B0604020202020204" pitchFamily="34" charset="0"/>
            </a:endParaRPr>
          </a:p>
          <a:p>
            <a:r>
              <a:rPr lang="en-GB" sz="3200" dirty="0"/>
              <a:t>The </a:t>
            </a:r>
            <a:r>
              <a:rPr lang="en-GB" sz="3200" dirty="0" err="1"/>
              <a:t>Ofqual</a:t>
            </a:r>
            <a:r>
              <a:rPr lang="en-GB" sz="3200" dirty="0"/>
              <a:t> algorithm worked with statistics for pupils' prior attainment and, importantly, the school or college's historic results.</a:t>
            </a:r>
          </a:p>
          <a:p>
            <a:r>
              <a:rPr lang="en-GB" sz="3200" dirty="0">
                <a:solidFill>
                  <a:srgbClr val="202124"/>
                </a:solidFill>
                <a:latin typeface="arial" panose="020B0604020202020204" pitchFamily="34" charset="0"/>
              </a:rPr>
              <a:t>.</a:t>
            </a:r>
            <a:endParaRPr lang="en-GB" sz="3200" dirty="0"/>
          </a:p>
        </p:txBody>
      </p:sp>
      <p:sp>
        <p:nvSpPr>
          <p:cNvPr id="2" name="Title 1">
            <a:extLst>
              <a:ext uri="{FF2B5EF4-FFF2-40B4-BE49-F238E27FC236}">
                <a16:creationId xmlns:a16="http://schemas.microsoft.com/office/drawing/2014/main" id="{C81E2CE6-74D3-47FD-818B-F36B926AC035}"/>
              </a:ext>
            </a:extLst>
          </p:cNvPr>
          <p:cNvSpPr>
            <a:spLocks noGrp="1"/>
          </p:cNvSpPr>
          <p:nvPr>
            <p:ph type="title"/>
          </p:nvPr>
        </p:nvSpPr>
        <p:spPr>
          <a:xfrm>
            <a:off x="3498850" y="-2143845"/>
            <a:ext cx="15505287" cy="4704375"/>
          </a:xfrm>
        </p:spPr>
        <p:txBody>
          <a:bodyPr/>
          <a:lstStyle/>
          <a:p>
            <a:r>
              <a:rPr lang="en-GB" sz="4400" dirty="0">
                <a:latin typeface="Humnst777 Blk BT" panose="020B0803030504030204" pitchFamily="34" charset="0"/>
                <a:ea typeface="Calibri" panose="020F0502020204030204" pitchFamily="34" charset="0"/>
                <a:cs typeface="Times New Roman" panose="02020603050405020304" pitchFamily="18" charset="0"/>
              </a:rPr>
              <a:t>Case study- Ai marks exams …</a:t>
            </a:r>
            <a:br>
              <a:rPr lang="en-GB" sz="9600" dirty="0">
                <a:latin typeface="Humnst777 Blk BT" panose="020B0803030504030204" pitchFamily="34" charset="0"/>
              </a:rPr>
            </a:br>
            <a:endParaRPr lang="en-GB" dirty="0"/>
          </a:p>
        </p:txBody>
      </p:sp>
    </p:spTree>
    <p:extLst>
      <p:ext uri="{BB962C8B-B14F-4D97-AF65-F5344CB8AC3E}">
        <p14:creationId xmlns:p14="http://schemas.microsoft.com/office/powerpoint/2010/main" val="753869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1450" y="4792662"/>
            <a:ext cx="6934537" cy="4619625"/>
          </a:xfrm>
          <a:prstGeom prst="rect">
            <a:avLst/>
          </a:prstGeom>
        </p:spPr>
      </p:pic>
      <p:sp>
        <p:nvSpPr>
          <p:cNvPr id="3" name="Text Placeholder 2">
            <a:extLst>
              <a:ext uri="{FF2B5EF4-FFF2-40B4-BE49-F238E27FC236}">
                <a16:creationId xmlns:a16="http://schemas.microsoft.com/office/drawing/2014/main" id="{DD21DF6B-EA39-4B4F-ABFF-92B9B6350503}"/>
              </a:ext>
            </a:extLst>
          </p:cNvPr>
          <p:cNvSpPr>
            <a:spLocks noGrp="1"/>
          </p:cNvSpPr>
          <p:nvPr>
            <p:ph type="body" idx="1"/>
          </p:nvPr>
        </p:nvSpPr>
        <p:spPr>
          <a:xfrm>
            <a:off x="0" y="1920875"/>
            <a:ext cx="12496800" cy="5181600"/>
          </a:xfrm>
        </p:spPr>
        <p:txBody>
          <a:bodyPr/>
          <a:lstStyle/>
          <a:p>
            <a:r>
              <a:rPr lang="en-GB" sz="3600" dirty="0"/>
              <a:t>thousands of students in England and Wales received A level grades that had been determined by an algorithm.</a:t>
            </a:r>
          </a:p>
          <a:p>
            <a:endParaRPr lang="en-GB" sz="3600" dirty="0"/>
          </a:p>
          <a:p>
            <a:r>
              <a:rPr lang="en-GB" sz="3600" dirty="0"/>
              <a:t>Statistics used in the algorithm include pupils' prior attainment and, importantly, the school or college's historic results.</a:t>
            </a:r>
          </a:p>
          <a:p>
            <a:endParaRPr lang="en-GB" sz="3600" dirty="0"/>
          </a:p>
          <a:p>
            <a:r>
              <a:rPr lang="en-GB" sz="3600" dirty="0"/>
              <a:t>Almost 40% of students received grades lower than they had anticipated, sparking public outcry and legal action. </a:t>
            </a:r>
          </a:p>
          <a:p>
            <a:endParaRPr lang="en-GB" sz="3600" dirty="0"/>
          </a:p>
          <a:p>
            <a:r>
              <a:rPr lang="en-GB" sz="3600" dirty="0"/>
              <a:t>Faced with protests, the UK government retracted the grades and students received grades based on their teacher’s estimate of what their grade would have been, had the exams gone forward as planned.</a:t>
            </a:r>
          </a:p>
        </p:txBody>
      </p:sp>
      <p:sp>
        <p:nvSpPr>
          <p:cNvPr id="5" name="Title 9">
            <a:extLst>
              <a:ext uri="{FF2B5EF4-FFF2-40B4-BE49-F238E27FC236}">
                <a16:creationId xmlns:a16="http://schemas.microsoft.com/office/drawing/2014/main" id="{AF2FD47E-B2DC-439D-8DBC-0B50AB8594A5}"/>
              </a:ext>
            </a:extLst>
          </p:cNvPr>
          <p:cNvSpPr txBox="1">
            <a:spLocks/>
          </p:cNvSpPr>
          <p:nvPr/>
        </p:nvSpPr>
        <p:spPr>
          <a:xfrm>
            <a:off x="5937250" y="92075"/>
            <a:ext cx="14477999" cy="1076960"/>
          </a:xfrm>
        </p:spPr>
        <p:txBody>
          <a:bodyPr anchor="b">
            <a:normAutofit/>
          </a:bodyPr>
          <a:lstStyle>
            <a:lvl1pPr algn="ctr">
              <a:defRPr sz="9894">
                <a:solidFill>
                  <a:schemeClr val="bg1"/>
                </a:solidFill>
                <a:latin typeface="+mj-lt"/>
                <a:ea typeface="+mj-ea"/>
                <a:cs typeface="+mj-cs"/>
              </a:defRPr>
            </a:lvl1pPr>
          </a:lstStyle>
          <a:p>
            <a:pPr algn="l"/>
            <a:r>
              <a:rPr lang="en-GB" sz="4800" dirty="0">
                <a:effectLst/>
                <a:latin typeface="Humnst777 Blk BT" panose="020B0803030504030204" pitchFamily="34" charset="0"/>
                <a:ea typeface="Calibri" panose="020F0502020204030204" pitchFamily="34" charset="0"/>
                <a:cs typeface="Times New Roman" panose="02020603050405020304" pitchFamily="18" charset="0"/>
              </a:rPr>
              <a:t>Exams marked by AI – what went wrong?</a:t>
            </a:r>
            <a:endParaRPr lang="en-GB" sz="4800" dirty="0">
              <a:latin typeface="Humnst777 Blk BT" panose="020B0803030504030204" pitchFamily="34" charset="0"/>
            </a:endParaRPr>
          </a:p>
        </p:txBody>
      </p:sp>
    </p:spTree>
    <p:extLst>
      <p:ext uri="{BB962C8B-B14F-4D97-AF65-F5344CB8AC3E}">
        <p14:creationId xmlns:p14="http://schemas.microsoft.com/office/powerpoint/2010/main" val="3328044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of the EI framewor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14079">
            <a:off x="14471650" y="3216275"/>
            <a:ext cx="4017121" cy="5682283"/>
          </a:xfrm>
          <a:prstGeom prst="rect">
            <a:avLst/>
          </a:prstGeom>
        </p:spPr>
      </p:pic>
      <p:sp>
        <p:nvSpPr>
          <p:cNvPr id="3" name="Text Placeholder 2">
            <a:extLst>
              <a:ext uri="{FF2B5EF4-FFF2-40B4-BE49-F238E27FC236}">
                <a16:creationId xmlns:a16="http://schemas.microsoft.com/office/drawing/2014/main" id="{DD21DF6B-EA39-4B4F-ABFF-92B9B6350503}"/>
              </a:ext>
            </a:extLst>
          </p:cNvPr>
          <p:cNvSpPr>
            <a:spLocks noGrp="1"/>
          </p:cNvSpPr>
          <p:nvPr>
            <p:ph type="body" idx="1"/>
          </p:nvPr>
        </p:nvSpPr>
        <p:spPr>
          <a:xfrm>
            <a:off x="0" y="1920875"/>
            <a:ext cx="12496800" cy="5181600"/>
          </a:xfrm>
        </p:spPr>
        <p:txBody>
          <a:bodyPr/>
          <a:lstStyle/>
          <a:p>
            <a:r>
              <a:rPr lang="en-GB" sz="3600" dirty="0"/>
              <a:t>“We claim that the current AI ethics education space relies on a form of “exclusionary pedagogy,” where ethics is distilled for computational approaches, but there is no deeper epistemological engagement with other ways of knowing that would benefit ethical thinking or an acknowledgement of the limitations of </a:t>
            </a:r>
            <a:r>
              <a:rPr lang="en-GB" sz="3600" dirty="0" err="1"/>
              <a:t>uni</a:t>
            </a:r>
            <a:r>
              <a:rPr lang="en-GB" sz="3600" dirty="0"/>
              <a:t>-vocal computational thinking” (</a:t>
            </a:r>
            <a:r>
              <a:rPr lang="en-GB" sz="3600" dirty="0" err="1"/>
              <a:t>Raji</a:t>
            </a:r>
            <a:r>
              <a:rPr lang="en-GB" sz="3600" dirty="0"/>
              <a:t>, </a:t>
            </a:r>
            <a:r>
              <a:rPr lang="en-GB" sz="3600" dirty="0" err="1"/>
              <a:t>Scheuerman</a:t>
            </a:r>
            <a:r>
              <a:rPr lang="en-GB" sz="3600" dirty="0"/>
              <a:t>, </a:t>
            </a:r>
            <a:r>
              <a:rPr lang="en-GB" sz="3600" dirty="0" err="1"/>
              <a:t>Amironesei</a:t>
            </a:r>
            <a:r>
              <a:rPr lang="en-GB" sz="3600" dirty="0"/>
              <a:t>, 2021, </a:t>
            </a:r>
            <a:r>
              <a:rPr lang="en-GB" sz="3600" dirty="0" err="1"/>
              <a:t>pg.515</a:t>
            </a:r>
            <a:r>
              <a:rPr lang="en-GB" sz="3600" dirty="0"/>
              <a:t>)</a:t>
            </a:r>
          </a:p>
          <a:p>
            <a:endParaRPr lang="en-GB" sz="3600" dirty="0"/>
          </a:p>
          <a:p>
            <a:r>
              <a:rPr lang="en-GB" sz="3600" dirty="0"/>
              <a:t>“Those who approach computer science problems differently are pushed out of the field, resulting in more homogeneous </a:t>
            </a:r>
            <a:r>
              <a:rPr lang="en-GB" sz="3600" dirty="0" err="1"/>
              <a:t>mindsets</a:t>
            </a:r>
            <a:r>
              <a:rPr lang="en-GB" sz="3600" dirty="0"/>
              <a:t> and practices within the discipline and unsurprising diversity deficits” (</a:t>
            </a:r>
            <a:r>
              <a:rPr lang="en-GB" sz="3600" dirty="0" err="1"/>
              <a:t>Raji</a:t>
            </a:r>
            <a:r>
              <a:rPr lang="en-GB" sz="3600" dirty="0"/>
              <a:t>, </a:t>
            </a:r>
            <a:r>
              <a:rPr lang="en-GB" sz="3600" dirty="0" err="1"/>
              <a:t>Scheuerman</a:t>
            </a:r>
            <a:r>
              <a:rPr lang="en-GB" sz="3600" dirty="0"/>
              <a:t>, </a:t>
            </a:r>
            <a:r>
              <a:rPr lang="en-GB" sz="3600" dirty="0" err="1"/>
              <a:t>Amironesei</a:t>
            </a:r>
            <a:r>
              <a:rPr lang="en-GB" sz="3600" dirty="0"/>
              <a:t>, 2021, pg. 516)</a:t>
            </a:r>
          </a:p>
        </p:txBody>
      </p:sp>
      <p:sp>
        <p:nvSpPr>
          <p:cNvPr id="5" name="Title 9">
            <a:extLst>
              <a:ext uri="{FF2B5EF4-FFF2-40B4-BE49-F238E27FC236}">
                <a16:creationId xmlns:a16="http://schemas.microsoft.com/office/drawing/2014/main" id="{AF2FD47E-B2DC-439D-8DBC-0B50AB8594A5}"/>
              </a:ext>
            </a:extLst>
          </p:cNvPr>
          <p:cNvSpPr txBox="1">
            <a:spLocks/>
          </p:cNvSpPr>
          <p:nvPr/>
        </p:nvSpPr>
        <p:spPr>
          <a:xfrm>
            <a:off x="5937250" y="92075"/>
            <a:ext cx="14477999" cy="1076960"/>
          </a:xfrm>
        </p:spPr>
        <p:txBody>
          <a:bodyPr anchor="b">
            <a:normAutofit fontScale="92500"/>
          </a:bodyPr>
          <a:lstStyle>
            <a:lvl1pPr algn="ctr">
              <a:defRPr sz="9894">
                <a:solidFill>
                  <a:schemeClr val="bg1"/>
                </a:solidFill>
                <a:latin typeface="+mj-lt"/>
                <a:ea typeface="+mj-ea"/>
                <a:cs typeface="+mj-cs"/>
              </a:defRPr>
            </a:lvl1pPr>
          </a:lstStyle>
          <a:p>
            <a:pPr algn="l"/>
            <a:r>
              <a:rPr lang="en-GB" sz="4800" dirty="0">
                <a:effectLst/>
                <a:latin typeface="Humnst777 Blk BT" panose="020B0803030504030204" pitchFamily="34" charset="0"/>
                <a:ea typeface="Calibri" panose="020F0502020204030204" pitchFamily="34" charset="0"/>
                <a:cs typeface="Times New Roman" panose="02020603050405020304" pitchFamily="18" charset="0"/>
              </a:rPr>
              <a:t>Critical thinking about AI– what do you think?</a:t>
            </a:r>
            <a:endParaRPr lang="en-GB" sz="4800" dirty="0">
              <a:latin typeface="Humnst777 Blk BT" panose="020B0803030504030204" pitchFamily="34" charset="0"/>
            </a:endParaRPr>
          </a:p>
        </p:txBody>
      </p:sp>
    </p:spTree>
    <p:extLst>
      <p:ext uri="{BB962C8B-B14F-4D97-AF65-F5344CB8AC3E}">
        <p14:creationId xmlns:p14="http://schemas.microsoft.com/office/powerpoint/2010/main" val="3129546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6250" y="2670175"/>
            <a:ext cx="5715000" cy="6261599"/>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DD21DF6B-EA39-4B4F-ABFF-92B9B6350503}"/>
              </a:ext>
            </a:extLst>
          </p:cNvPr>
          <p:cNvSpPr>
            <a:spLocks noGrp="1"/>
          </p:cNvSpPr>
          <p:nvPr>
            <p:ph type="body" idx="1"/>
          </p:nvPr>
        </p:nvSpPr>
        <p:spPr>
          <a:xfrm>
            <a:off x="1136651" y="2682875"/>
            <a:ext cx="11887199" cy="2473919"/>
          </a:xfrm>
        </p:spPr>
        <p:txBody>
          <a:bodyPr/>
          <a:lstStyle/>
          <a:p>
            <a:pPr>
              <a:lnSpc>
                <a:spcPct val="150000"/>
              </a:lnSpc>
            </a:pPr>
            <a:r>
              <a:rPr lang="en-GB" b="1" dirty="0"/>
              <a:t>Big Questions </a:t>
            </a:r>
            <a:r>
              <a:rPr lang="en-GB" dirty="0"/>
              <a:t>are questions about the </a:t>
            </a:r>
            <a:r>
              <a:rPr lang="en-GB" b="1" dirty="0"/>
              <a:t>nature of reality and human personhood</a:t>
            </a:r>
            <a:r>
              <a:rPr lang="en-GB" dirty="0"/>
              <a:t>.</a:t>
            </a:r>
          </a:p>
          <a:p>
            <a:pPr>
              <a:lnSpc>
                <a:spcPct val="150000"/>
              </a:lnSpc>
            </a:pPr>
            <a:endParaRPr lang="en-GB" dirty="0"/>
          </a:p>
          <a:p>
            <a:pPr>
              <a:lnSpc>
                <a:spcPct val="150000"/>
              </a:lnSpc>
            </a:pPr>
            <a:r>
              <a:rPr lang="en-GB" dirty="0"/>
              <a:t>A Big Question cannot be adequately addressed through the lens of Science or History, or Philosophy or Geography or Religion etc. alone.</a:t>
            </a:r>
          </a:p>
        </p:txBody>
      </p:sp>
      <p:sp>
        <p:nvSpPr>
          <p:cNvPr id="4" name="Title 9">
            <a:extLst>
              <a:ext uri="{FF2B5EF4-FFF2-40B4-BE49-F238E27FC236}">
                <a16:creationId xmlns:a16="http://schemas.microsoft.com/office/drawing/2014/main" id="{AF2FD47E-B2DC-439D-8DBC-0B50AB8594A5}"/>
              </a:ext>
            </a:extLst>
          </p:cNvPr>
          <p:cNvSpPr txBox="1">
            <a:spLocks/>
          </p:cNvSpPr>
          <p:nvPr/>
        </p:nvSpPr>
        <p:spPr>
          <a:xfrm>
            <a:off x="6089650" y="168275"/>
            <a:ext cx="14477999" cy="1076960"/>
          </a:xfrm>
        </p:spPr>
        <p:txBody>
          <a:bodyPr anchor="b">
            <a:normAutofit fontScale="77500" lnSpcReduction="20000"/>
          </a:bodyPr>
          <a:lstStyle>
            <a:lvl1pPr algn="ctr">
              <a:defRPr sz="9894">
                <a:solidFill>
                  <a:schemeClr val="bg1"/>
                </a:solidFill>
                <a:latin typeface="+mj-lt"/>
                <a:ea typeface="+mj-ea"/>
                <a:cs typeface="+mj-cs"/>
              </a:defRPr>
            </a:lvl1pPr>
          </a:lstStyle>
          <a:p>
            <a:pPr algn="l"/>
            <a:r>
              <a:rPr lang="en-GB" sz="6200" dirty="0"/>
              <a:t>Epistemic Insight &amp; Big Questions</a:t>
            </a:r>
            <a:r>
              <a:rPr lang="en-GB" dirty="0"/>
              <a:t> </a:t>
            </a:r>
          </a:p>
        </p:txBody>
      </p:sp>
    </p:spTree>
    <p:extLst>
      <p:ext uri="{BB962C8B-B14F-4D97-AF65-F5344CB8AC3E}">
        <p14:creationId xmlns:p14="http://schemas.microsoft.com/office/powerpoint/2010/main" val="391388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of the cogs in a brain turn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8050" y="5273675"/>
            <a:ext cx="3290297" cy="3914108"/>
          </a:xfrm>
          <a:prstGeom prst="rect">
            <a:avLst/>
          </a:prstGeom>
        </p:spPr>
      </p:pic>
      <p:sp>
        <p:nvSpPr>
          <p:cNvPr id="3" name="Text Placeholder 2">
            <a:extLst>
              <a:ext uri="{FF2B5EF4-FFF2-40B4-BE49-F238E27FC236}">
                <a16:creationId xmlns:a16="http://schemas.microsoft.com/office/drawing/2014/main" id="{DD21DF6B-EA39-4B4F-ABFF-92B9B6350503}"/>
              </a:ext>
            </a:extLst>
          </p:cNvPr>
          <p:cNvSpPr>
            <a:spLocks noGrp="1"/>
          </p:cNvSpPr>
          <p:nvPr>
            <p:ph type="body" idx="1"/>
          </p:nvPr>
        </p:nvSpPr>
        <p:spPr>
          <a:xfrm>
            <a:off x="984250" y="1920875"/>
            <a:ext cx="16306800" cy="2473919"/>
          </a:xfrm>
        </p:spPr>
        <p:txBody>
          <a:bodyPr/>
          <a:lstStyle/>
          <a:p>
            <a:r>
              <a:rPr lang="en-GB" sz="3600" dirty="0"/>
              <a:t>During the last webinar, we recognised that different disciplines produce different types of knowledge based on the questions, methods and norms of thought appropriate to them. For example, in Science:</a:t>
            </a:r>
          </a:p>
          <a:p>
            <a:endParaRPr lang="en-GB" sz="3600" dirty="0"/>
          </a:p>
          <a:p>
            <a:r>
              <a:rPr lang="en-GB" sz="3600" b="1" dirty="0"/>
              <a:t>Questions:</a:t>
            </a:r>
            <a:r>
              <a:rPr lang="en-GB" sz="3600" dirty="0"/>
              <a:t> A question that is amenable to science is one where we can test our ideas about the natural world by analysing observations and measurements. </a:t>
            </a:r>
          </a:p>
          <a:p>
            <a:endParaRPr lang="en-GB" sz="3600" b="1" dirty="0"/>
          </a:p>
          <a:p>
            <a:r>
              <a:rPr lang="en-GB" sz="3600" b="1" dirty="0"/>
              <a:t>Methods</a:t>
            </a:r>
            <a:r>
              <a:rPr lang="en-GB" sz="3600" dirty="0"/>
              <a:t>: Science involves gathering and analysing observations to test predictions</a:t>
            </a:r>
          </a:p>
          <a:p>
            <a:endParaRPr lang="en-GB" sz="3600" dirty="0"/>
          </a:p>
          <a:p>
            <a:r>
              <a:rPr lang="en-GB" sz="3600" b="1" dirty="0"/>
              <a:t>Norms of thought:</a:t>
            </a:r>
            <a:r>
              <a:rPr lang="en-GB" sz="3600" dirty="0"/>
              <a:t> A good answer in science has lots of evidence (observations) to support it and is reproducible by other researchers. </a:t>
            </a:r>
          </a:p>
          <a:p>
            <a:endParaRPr lang="en-GB" sz="3600" dirty="0"/>
          </a:p>
        </p:txBody>
      </p:sp>
      <p:sp>
        <p:nvSpPr>
          <p:cNvPr id="4" name="Title 9">
            <a:extLst>
              <a:ext uri="{FF2B5EF4-FFF2-40B4-BE49-F238E27FC236}">
                <a16:creationId xmlns:a16="http://schemas.microsoft.com/office/drawing/2014/main" id="{AF2FD47E-B2DC-439D-8DBC-0B50AB8594A5}"/>
              </a:ext>
            </a:extLst>
          </p:cNvPr>
          <p:cNvSpPr txBox="1">
            <a:spLocks/>
          </p:cNvSpPr>
          <p:nvPr/>
        </p:nvSpPr>
        <p:spPr>
          <a:xfrm>
            <a:off x="6089650" y="168275"/>
            <a:ext cx="14477999" cy="1076960"/>
          </a:xfrm>
        </p:spPr>
        <p:txBody>
          <a:bodyPr anchor="b">
            <a:normAutofit fontScale="77500" lnSpcReduction="20000"/>
          </a:bodyPr>
          <a:lstStyle>
            <a:lvl1pPr algn="ctr">
              <a:defRPr sz="9894">
                <a:solidFill>
                  <a:schemeClr val="bg1"/>
                </a:solidFill>
                <a:latin typeface="+mj-lt"/>
                <a:ea typeface="+mj-ea"/>
                <a:cs typeface="+mj-cs"/>
              </a:defRPr>
            </a:lvl1pPr>
          </a:lstStyle>
          <a:p>
            <a:pPr algn="l"/>
            <a:r>
              <a:rPr lang="en-GB" sz="7700" dirty="0"/>
              <a:t>What is a discipline?</a:t>
            </a:r>
            <a:r>
              <a:rPr lang="en-GB" dirty="0"/>
              <a:t> </a:t>
            </a:r>
          </a:p>
        </p:txBody>
      </p:sp>
    </p:spTree>
    <p:extLst>
      <p:ext uri="{BB962C8B-B14F-4D97-AF65-F5344CB8AC3E}">
        <p14:creationId xmlns:p14="http://schemas.microsoft.com/office/powerpoint/2010/main" val="2822116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able full of food&#10;&#10;Description automatically generated with low confidence">
            <a:extLst>
              <a:ext uri="{FF2B5EF4-FFF2-40B4-BE49-F238E27FC236}">
                <a16:creationId xmlns:a16="http://schemas.microsoft.com/office/drawing/2014/main" id="{F28631C4-B7C6-4125-BBB2-52287848A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04849" y="2073275"/>
            <a:ext cx="5915024" cy="3943349"/>
          </a:xfrm>
          <a:prstGeom prst="rect">
            <a:avLst/>
          </a:prstGeom>
        </p:spPr>
      </p:pic>
      <p:sp>
        <p:nvSpPr>
          <p:cNvPr id="3" name="Text Placeholder 2">
            <a:extLst>
              <a:ext uri="{FF2B5EF4-FFF2-40B4-BE49-F238E27FC236}">
                <a16:creationId xmlns:a16="http://schemas.microsoft.com/office/drawing/2014/main" id="{DD21DF6B-EA39-4B4F-ABFF-92B9B6350503}"/>
              </a:ext>
            </a:extLst>
          </p:cNvPr>
          <p:cNvSpPr>
            <a:spLocks noGrp="1"/>
          </p:cNvSpPr>
          <p:nvPr>
            <p:ph type="body" idx="1"/>
          </p:nvPr>
        </p:nvSpPr>
        <p:spPr>
          <a:xfrm>
            <a:off x="603250" y="1997075"/>
            <a:ext cx="12268200" cy="2473919"/>
          </a:xfrm>
        </p:spPr>
        <p:txBody>
          <a:bodyPr/>
          <a:lstStyle/>
          <a:p>
            <a:r>
              <a:rPr lang="en-GB" sz="3200" b="0" i="0" dirty="0">
                <a:effectLst/>
              </a:rPr>
              <a:t>To use an example of a previous Big Question: '</a:t>
            </a:r>
            <a:r>
              <a:rPr lang="en-GB" sz="3200" b="1" i="0" dirty="0">
                <a:effectLst/>
              </a:rPr>
              <a:t>Is it true that you are what you eat?’</a:t>
            </a:r>
          </a:p>
          <a:p>
            <a:endParaRPr lang="en-GB" sz="3200" b="1" i="0" dirty="0">
              <a:effectLst/>
            </a:endParaRPr>
          </a:p>
          <a:p>
            <a:r>
              <a:rPr lang="en-GB" sz="3200" dirty="0"/>
              <a:t>A</a:t>
            </a:r>
            <a:r>
              <a:rPr lang="en-GB" sz="3200" b="0" i="0" dirty="0">
                <a:effectLst/>
              </a:rPr>
              <a:t>n amenable question for Science would be: </a:t>
            </a:r>
            <a:r>
              <a:rPr lang="en-GB" sz="3200" b="1" i="0" dirty="0">
                <a:effectLst/>
              </a:rPr>
              <a:t>'To what extent are the nutrients we eat important to sustain our existence?' </a:t>
            </a:r>
            <a:r>
              <a:rPr lang="en-GB" sz="3200" b="0" i="0" dirty="0">
                <a:effectLst/>
              </a:rPr>
              <a:t>(This can be measured, observed) and repeated. </a:t>
            </a:r>
          </a:p>
          <a:p>
            <a:endParaRPr lang="en-GB" sz="3200" dirty="0"/>
          </a:p>
          <a:p>
            <a:pPr algn="l" fontAlgn="base"/>
            <a:r>
              <a:rPr lang="en-GB" sz="3200" b="0" i="0" dirty="0">
                <a:effectLst/>
              </a:rPr>
              <a:t>Clearly, other types of questions relevant to our example Big Question are not amenable to science. </a:t>
            </a:r>
          </a:p>
          <a:p>
            <a:pPr algn="l" fontAlgn="base"/>
            <a:endParaRPr lang="en-GB" sz="3200" b="0" i="0" dirty="0">
              <a:effectLst/>
            </a:endParaRPr>
          </a:p>
          <a:p>
            <a:pPr algn="l" fontAlgn="base"/>
            <a:r>
              <a:rPr lang="en-GB" sz="3200" b="0" i="0" dirty="0">
                <a:effectLst/>
              </a:rPr>
              <a:t>For example, '</a:t>
            </a:r>
            <a:r>
              <a:rPr lang="en-GB" sz="3200" b="1" i="0" dirty="0">
                <a:effectLst/>
              </a:rPr>
              <a:t>how does food affect how we identify who we are?</a:t>
            </a:r>
            <a:r>
              <a:rPr lang="en-GB" sz="3200" b="0" i="0" dirty="0">
                <a:effectLst/>
              </a:rPr>
              <a:t>' is a question more amendable to the methods and norms of thought of history, psychology, geography or religious education etc.</a:t>
            </a:r>
          </a:p>
          <a:p>
            <a:endParaRPr lang="en-GB" sz="3200" dirty="0"/>
          </a:p>
        </p:txBody>
      </p:sp>
      <p:sp>
        <p:nvSpPr>
          <p:cNvPr id="4" name="Title 9">
            <a:extLst>
              <a:ext uri="{FF2B5EF4-FFF2-40B4-BE49-F238E27FC236}">
                <a16:creationId xmlns:a16="http://schemas.microsoft.com/office/drawing/2014/main" id="{AF2FD47E-B2DC-439D-8DBC-0B50AB8594A5}"/>
              </a:ext>
            </a:extLst>
          </p:cNvPr>
          <p:cNvSpPr txBox="1">
            <a:spLocks/>
          </p:cNvSpPr>
          <p:nvPr/>
        </p:nvSpPr>
        <p:spPr>
          <a:xfrm>
            <a:off x="6165849" y="92075"/>
            <a:ext cx="14477999" cy="1076960"/>
          </a:xfrm>
        </p:spPr>
        <p:txBody>
          <a:bodyPr anchor="b">
            <a:noAutofit/>
          </a:bodyPr>
          <a:lstStyle>
            <a:lvl1pPr algn="ctr">
              <a:defRPr sz="9894">
                <a:solidFill>
                  <a:schemeClr val="bg1"/>
                </a:solidFill>
                <a:latin typeface="+mj-lt"/>
                <a:ea typeface="+mj-ea"/>
                <a:cs typeface="+mj-cs"/>
              </a:defRPr>
            </a:lvl1pPr>
          </a:lstStyle>
          <a:p>
            <a:pPr algn="l"/>
            <a:r>
              <a:rPr lang="en-GB" sz="4800" dirty="0"/>
              <a:t>An example relating to Health</a:t>
            </a:r>
          </a:p>
        </p:txBody>
      </p:sp>
    </p:spTree>
    <p:extLst>
      <p:ext uri="{BB962C8B-B14F-4D97-AF65-F5344CB8AC3E}">
        <p14:creationId xmlns:p14="http://schemas.microsoft.com/office/powerpoint/2010/main" val="3957039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question box">
            <a:extLst>
              <a:ext uri="{FF2B5EF4-FFF2-40B4-BE49-F238E27FC236}">
                <a16:creationId xmlns:a16="http://schemas.microsoft.com/office/drawing/2014/main" id="{C7832A61-1349-4CA3-BFCC-148B1148DA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61850" y="7026275"/>
            <a:ext cx="4020078" cy="3015059"/>
          </a:xfrm>
          <a:prstGeom prst="rect">
            <a:avLst/>
          </a:prstGeom>
          <a:effectLst>
            <a:outerShdw blurRad="50800" dist="38100" dir="2700000" algn="tl" rotWithShape="0">
              <a:prstClr val="black">
                <a:alpha val="40000"/>
              </a:prstClr>
            </a:outerShdw>
          </a:effectLst>
        </p:spPr>
      </p:pic>
      <p:pic>
        <p:nvPicPr>
          <p:cNvPr id="6" name="Picture 5" descr="disciplinary hats">
            <a:extLst>
              <a:ext uri="{FF2B5EF4-FFF2-40B4-BE49-F238E27FC236}">
                <a16:creationId xmlns:a16="http://schemas.microsoft.com/office/drawing/2014/main" id="{5FCC3030-CF14-43D0-B6E9-E8E337490A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25761">
            <a:off x="15360222" y="5094570"/>
            <a:ext cx="4332362" cy="2296152"/>
          </a:xfrm>
          <a:prstGeom prst="rect">
            <a:avLst/>
          </a:prstGeom>
        </p:spPr>
      </p:pic>
      <p:pic>
        <p:nvPicPr>
          <p:cNvPr id="5" name="Picture 4" descr="discipline whee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61850" y="2073275"/>
            <a:ext cx="3579707" cy="3352800"/>
          </a:xfrm>
          <a:prstGeom prst="rect">
            <a:avLst/>
          </a:prstGeom>
        </p:spPr>
      </p:pic>
      <p:sp>
        <p:nvSpPr>
          <p:cNvPr id="3" name="Text Placeholder 2">
            <a:extLst>
              <a:ext uri="{FF2B5EF4-FFF2-40B4-BE49-F238E27FC236}">
                <a16:creationId xmlns:a16="http://schemas.microsoft.com/office/drawing/2014/main" id="{DD21DF6B-EA39-4B4F-ABFF-92B9B6350503}"/>
              </a:ext>
            </a:extLst>
          </p:cNvPr>
          <p:cNvSpPr>
            <a:spLocks noGrp="1"/>
          </p:cNvSpPr>
          <p:nvPr>
            <p:ph type="body" idx="1"/>
          </p:nvPr>
        </p:nvSpPr>
        <p:spPr>
          <a:xfrm>
            <a:off x="908050" y="2454275"/>
            <a:ext cx="12039600" cy="2473919"/>
          </a:xfrm>
        </p:spPr>
        <p:txBody>
          <a:bodyPr/>
          <a:lstStyle/>
          <a:p>
            <a:pPr>
              <a:lnSpc>
                <a:spcPct val="150000"/>
              </a:lnSpc>
            </a:pPr>
            <a:r>
              <a:rPr lang="en-GB" dirty="0"/>
              <a:t>Can you think of a Big Question for Health Education?</a:t>
            </a:r>
          </a:p>
          <a:p>
            <a:pPr>
              <a:lnSpc>
                <a:spcPct val="150000"/>
              </a:lnSpc>
            </a:pPr>
            <a:r>
              <a:rPr lang="en-GB" dirty="0"/>
              <a:t>What disciplines might be appropriate for approaching the question? </a:t>
            </a:r>
          </a:p>
          <a:p>
            <a:pPr>
              <a:lnSpc>
                <a:spcPct val="150000"/>
              </a:lnSpc>
            </a:pPr>
            <a:r>
              <a:rPr lang="en-GB" dirty="0"/>
              <a:t>What strategy might you use? The Discipline Wheel, Discipline hats, Discovery Boxes</a:t>
            </a:r>
            <a:r>
              <a:rPr lang="en-GB"/>
              <a:t>…. </a:t>
            </a:r>
          </a:p>
          <a:p>
            <a:pPr>
              <a:lnSpc>
                <a:spcPct val="150000"/>
              </a:lnSpc>
            </a:pPr>
            <a:endParaRPr lang="en-GB" dirty="0"/>
          </a:p>
          <a:p>
            <a:pPr>
              <a:lnSpc>
                <a:spcPct val="150000"/>
              </a:lnSpc>
            </a:pPr>
            <a:r>
              <a:rPr lang="en-GB" sz="2800" dirty="0">
                <a:hlinkClick r:id="rId5"/>
              </a:rPr>
              <a:t>https://cccu.padlet.org/lee_hazeldine2/z6x0v8zo3zhmjxsp</a:t>
            </a:r>
            <a:endParaRPr lang="en-GB" sz="2800" dirty="0"/>
          </a:p>
          <a:p>
            <a:pPr>
              <a:lnSpc>
                <a:spcPct val="150000"/>
              </a:lnSpc>
            </a:pPr>
            <a:endParaRPr lang="en-GB" sz="2800" dirty="0"/>
          </a:p>
          <a:p>
            <a:pPr>
              <a:lnSpc>
                <a:spcPct val="150000"/>
              </a:lnSpc>
            </a:pPr>
            <a:endParaRPr lang="en-GB" dirty="0"/>
          </a:p>
        </p:txBody>
      </p:sp>
      <p:sp>
        <p:nvSpPr>
          <p:cNvPr id="4" name="Title 9">
            <a:extLst>
              <a:ext uri="{FF2B5EF4-FFF2-40B4-BE49-F238E27FC236}">
                <a16:creationId xmlns:a16="http://schemas.microsoft.com/office/drawing/2014/main" id="{AF2FD47E-B2DC-439D-8DBC-0B50AB8594A5}"/>
              </a:ext>
            </a:extLst>
          </p:cNvPr>
          <p:cNvSpPr txBox="1">
            <a:spLocks/>
          </p:cNvSpPr>
          <p:nvPr/>
        </p:nvSpPr>
        <p:spPr>
          <a:xfrm>
            <a:off x="6089650" y="168275"/>
            <a:ext cx="14477999" cy="1076960"/>
          </a:xfrm>
        </p:spPr>
        <p:txBody>
          <a:bodyPr anchor="b">
            <a:normAutofit/>
          </a:bodyPr>
          <a:lstStyle>
            <a:lvl1pPr algn="ctr">
              <a:defRPr sz="9894">
                <a:solidFill>
                  <a:schemeClr val="bg1"/>
                </a:solidFill>
                <a:latin typeface="+mj-lt"/>
                <a:ea typeface="+mj-ea"/>
                <a:cs typeface="+mj-cs"/>
              </a:defRPr>
            </a:lvl1pPr>
          </a:lstStyle>
          <a:p>
            <a:pPr algn="l"/>
            <a:r>
              <a:rPr lang="en-GB" sz="4800" dirty="0"/>
              <a:t>Health Education Activity</a:t>
            </a:r>
          </a:p>
        </p:txBody>
      </p:sp>
    </p:spTree>
    <p:extLst>
      <p:ext uri="{BB962C8B-B14F-4D97-AF65-F5344CB8AC3E}">
        <p14:creationId xmlns:p14="http://schemas.microsoft.com/office/powerpoint/2010/main" val="2104359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t Mary's University, Twickenham - Wikipedia">
            <a:extLst>
              <a:ext uri="{FF2B5EF4-FFF2-40B4-BE49-F238E27FC236}">
                <a16:creationId xmlns:a16="http://schemas.microsoft.com/office/drawing/2014/main" id="{310EAB68-07F3-482F-9DCB-B4C1CCDF0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0450" y="10056692"/>
            <a:ext cx="3019425" cy="12416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icture of a driverless helicopter">
            <a:extLst>
              <a:ext uri="{FF2B5EF4-FFF2-40B4-BE49-F238E27FC236}">
                <a16:creationId xmlns:a16="http://schemas.microsoft.com/office/drawing/2014/main" id="{A106476F-E836-4EC2-AC27-A75CA3DEBDBA}"/>
              </a:ext>
            </a:extLst>
          </p:cNvPr>
          <p:cNvPicPr>
            <a:picLocks noChangeAspect="1"/>
          </p:cNvPicPr>
          <p:nvPr/>
        </p:nvPicPr>
        <p:blipFill rotWithShape="1">
          <a:blip r:embed="rId3"/>
          <a:srcRect l="449" t="21621" r="21393" b="5612"/>
          <a:stretch/>
        </p:blipFill>
        <p:spPr>
          <a:xfrm>
            <a:off x="9297147" y="2343916"/>
            <a:ext cx="10668000" cy="6621518"/>
          </a:xfrm>
          <a:prstGeom prst="rect">
            <a:avLst/>
          </a:prstGeom>
        </p:spPr>
      </p:pic>
      <p:pic>
        <p:nvPicPr>
          <p:cNvPr id="5" name="Picture 4" descr="picture of a driverless helicopter">
            <a:extLst>
              <a:ext uri="{FF2B5EF4-FFF2-40B4-BE49-F238E27FC236}">
                <a16:creationId xmlns:a16="http://schemas.microsoft.com/office/drawing/2014/main" id="{679F915A-5012-4101-8398-C61DC1DFB870}"/>
              </a:ext>
            </a:extLst>
          </p:cNvPr>
          <p:cNvPicPr>
            <a:picLocks noChangeAspect="1"/>
          </p:cNvPicPr>
          <p:nvPr/>
        </p:nvPicPr>
        <p:blipFill rotWithShape="1">
          <a:blip r:embed="rId4"/>
          <a:srcRect l="9572" t="16311" r="37872" b="12942"/>
          <a:stretch/>
        </p:blipFill>
        <p:spPr>
          <a:xfrm>
            <a:off x="374650" y="1968126"/>
            <a:ext cx="8915400" cy="8001001"/>
          </a:xfrm>
          <a:prstGeom prst="rect">
            <a:avLst/>
          </a:prstGeom>
        </p:spPr>
      </p:pic>
      <p:sp>
        <p:nvSpPr>
          <p:cNvPr id="2" name="Title 1">
            <a:extLst>
              <a:ext uri="{FF2B5EF4-FFF2-40B4-BE49-F238E27FC236}">
                <a16:creationId xmlns:a16="http://schemas.microsoft.com/office/drawing/2014/main" id="{EEE2C363-2AE8-4F65-BF6B-5C73B109C8AE}"/>
              </a:ext>
            </a:extLst>
          </p:cNvPr>
          <p:cNvSpPr>
            <a:spLocks noGrp="1"/>
          </p:cNvSpPr>
          <p:nvPr>
            <p:ph type="title"/>
          </p:nvPr>
        </p:nvSpPr>
        <p:spPr/>
        <p:txBody>
          <a:bodyPr/>
          <a:lstStyle/>
          <a:p>
            <a:r>
              <a:rPr lang="en-GB" dirty="0"/>
              <a:t>Driverless vehicles</a:t>
            </a:r>
          </a:p>
        </p:txBody>
      </p:sp>
    </p:spTree>
    <p:extLst>
      <p:ext uri="{BB962C8B-B14F-4D97-AF65-F5344CB8AC3E}">
        <p14:creationId xmlns:p14="http://schemas.microsoft.com/office/powerpoint/2010/main" val="845849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t hitting a bullseye on a dart boa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6918" y="3063875"/>
            <a:ext cx="5505450" cy="6096000"/>
          </a:xfrm>
          <a:prstGeom prst="rect">
            <a:avLst/>
          </a:prstGeom>
        </p:spPr>
      </p:pic>
      <p:sp>
        <p:nvSpPr>
          <p:cNvPr id="3" name="Text Placeholder 2">
            <a:extLst>
              <a:ext uri="{FF2B5EF4-FFF2-40B4-BE49-F238E27FC236}">
                <a16:creationId xmlns:a16="http://schemas.microsoft.com/office/drawing/2014/main" id="{DD21DF6B-EA39-4B4F-ABFF-92B9B6350503}"/>
              </a:ext>
            </a:extLst>
          </p:cNvPr>
          <p:cNvSpPr>
            <a:spLocks noGrp="1"/>
          </p:cNvSpPr>
          <p:nvPr>
            <p:ph type="body" idx="1"/>
          </p:nvPr>
        </p:nvSpPr>
        <p:spPr>
          <a:xfrm>
            <a:off x="682133" y="1684774"/>
            <a:ext cx="15505287" cy="2473919"/>
          </a:xfrm>
        </p:spPr>
        <p:txBody>
          <a:bodyPr/>
          <a:lstStyle/>
          <a:p>
            <a:r>
              <a:rPr lang="en-GB" dirty="0"/>
              <a:t>Aims :</a:t>
            </a:r>
          </a:p>
          <a:p>
            <a:r>
              <a:rPr lang="en-GB" dirty="0"/>
              <a:t>To examine the implications of AI in three case studies (marking test papers, driverless cars)</a:t>
            </a:r>
          </a:p>
          <a:p>
            <a:r>
              <a:rPr lang="en-GB" dirty="0"/>
              <a:t>To understand an Epistemic Insight approach to International curriculum design</a:t>
            </a:r>
          </a:p>
          <a:p>
            <a:endParaRPr lang="en-GB" dirty="0"/>
          </a:p>
          <a:p>
            <a:r>
              <a:rPr lang="en-GB" dirty="0"/>
              <a:t>Outcomes: by the end of the session you will be able to:</a:t>
            </a:r>
          </a:p>
          <a:p>
            <a:r>
              <a:rPr lang="en-GB" dirty="0"/>
              <a:t>Recognise the role of Epistemic Insight for addressing global big questions within the curriculum.</a:t>
            </a:r>
          </a:p>
          <a:p>
            <a:r>
              <a:rPr lang="en-GB" dirty="0"/>
              <a:t>Identify the need for a global perspective in relation to the curriculum</a:t>
            </a:r>
          </a:p>
          <a:p>
            <a:r>
              <a:rPr lang="en-GB" dirty="0"/>
              <a:t>Apply EI strategies to international issues within a cross-disciplinary curriculum</a:t>
            </a:r>
          </a:p>
        </p:txBody>
      </p:sp>
      <p:sp>
        <p:nvSpPr>
          <p:cNvPr id="6" name="Title 5">
            <a:extLst>
              <a:ext uri="{FF2B5EF4-FFF2-40B4-BE49-F238E27FC236}">
                <a16:creationId xmlns:a16="http://schemas.microsoft.com/office/drawing/2014/main" id="{76701E21-6B70-4B3C-A50F-E59077293A9D}"/>
              </a:ext>
            </a:extLst>
          </p:cNvPr>
          <p:cNvSpPr>
            <a:spLocks noGrp="1"/>
          </p:cNvSpPr>
          <p:nvPr>
            <p:ph type="title"/>
          </p:nvPr>
        </p:nvSpPr>
        <p:spPr>
          <a:xfrm>
            <a:off x="3879850" y="198001"/>
            <a:ext cx="15505287" cy="1470898"/>
          </a:xfrm>
        </p:spPr>
        <p:txBody>
          <a:bodyPr/>
          <a:lstStyle/>
          <a:p>
            <a:r>
              <a:rPr lang="en-GB" sz="4000" dirty="0">
                <a:latin typeface="Humnst777 Blk BT" panose="020B0803030504030204" pitchFamily="34" charset="0"/>
                <a:ea typeface="Calibri" panose="020F0502020204030204" pitchFamily="34" charset="0"/>
                <a:cs typeface="Times New Roman" panose="02020603050405020304" pitchFamily="18" charset="0"/>
              </a:rPr>
              <a:t>Aims and Outcomes</a:t>
            </a:r>
            <a:br>
              <a:rPr lang="en-GB" sz="4000" dirty="0">
                <a:latin typeface="Humnst777 Blk BT" panose="020B0803030504030204" pitchFamily="34" charset="0"/>
              </a:rPr>
            </a:br>
            <a:endParaRPr lang="en-GB" sz="4000" dirty="0"/>
          </a:p>
        </p:txBody>
      </p:sp>
    </p:spTree>
    <p:extLst>
      <p:ext uri="{BB962C8B-B14F-4D97-AF65-F5344CB8AC3E}">
        <p14:creationId xmlns:p14="http://schemas.microsoft.com/office/powerpoint/2010/main" val="3832123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t Mary's University, Twickenham - Wikipedia">
            <a:extLst>
              <a:ext uri="{FF2B5EF4-FFF2-40B4-BE49-F238E27FC236}">
                <a16:creationId xmlns:a16="http://schemas.microsoft.com/office/drawing/2014/main" id="{CA08E1C9-2298-4F7E-B3CE-425CDB60C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0450" y="10056692"/>
            <a:ext cx="3019425" cy="124163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998A9437-F3AC-44E4-A908-7EE39E702158}"/>
              </a:ext>
            </a:extLst>
          </p:cNvPr>
          <p:cNvSpPr>
            <a:spLocks noGrp="1"/>
          </p:cNvSpPr>
          <p:nvPr>
            <p:ph type="body" idx="1"/>
          </p:nvPr>
        </p:nvSpPr>
        <p:spPr>
          <a:xfrm>
            <a:off x="1136650" y="7284594"/>
            <a:ext cx="17373600" cy="2473919"/>
          </a:xfrm>
        </p:spPr>
        <p:txBody>
          <a:bodyPr/>
          <a:lstStyle/>
          <a:p>
            <a:r>
              <a:rPr lang="en-GB" dirty="0"/>
              <a:t>In the second scenario, the person gets a fine. In the second case there is a significant jail sentence possible. This is despite the fact the action is exactly the same. </a:t>
            </a:r>
          </a:p>
          <a:p>
            <a:r>
              <a:rPr lang="en-GB" dirty="0"/>
              <a:t>Go back to the “driverless” helicopter. If there is an accident who is culpable</a:t>
            </a:r>
          </a:p>
        </p:txBody>
      </p:sp>
      <p:pic>
        <p:nvPicPr>
          <p:cNvPr id="1030" name="Picture 6" descr="Traffic - Speed 30 mph sign - Stocksigns">
            <a:extLst>
              <a:ext uri="{FF2B5EF4-FFF2-40B4-BE49-F238E27FC236}">
                <a16:creationId xmlns:a16="http://schemas.microsoft.com/office/drawing/2014/main" id="{D9B1F141-CDC6-4FCD-BCEC-2F6D35214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9293" y="3749675"/>
            <a:ext cx="3276600" cy="32912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op-earning speed cameras in the UK - including in South Wales | South  Wales Argus">
            <a:extLst>
              <a:ext uri="{FF2B5EF4-FFF2-40B4-BE49-F238E27FC236}">
                <a16:creationId xmlns:a16="http://schemas.microsoft.com/office/drawing/2014/main" id="{3A55073B-E43F-4317-B20B-BBE2DC27BF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2" y="3749675"/>
            <a:ext cx="4809344"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CBFC7F-AD2E-4EF8-BAA9-4F2CE21B1B1E}"/>
              </a:ext>
            </a:extLst>
          </p:cNvPr>
          <p:cNvSpPr txBox="1"/>
          <p:nvPr/>
        </p:nvSpPr>
        <p:spPr>
          <a:xfrm>
            <a:off x="984250" y="1844675"/>
            <a:ext cx="18516600" cy="1569660"/>
          </a:xfrm>
          <a:prstGeom prst="rect">
            <a:avLst/>
          </a:prstGeom>
          <a:noFill/>
        </p:spPr>
        <p:txBody>
          <a:bodyPr wrap="square" rtlCol="0">
            <a:spAutoFit/>
          </a:bodyPr>
          <a:lstStyle/>
          <a:p>
            <a:r>
              <a:rPr lang="en-GB" sz="3200" dirty="0"/>
              <a:t>In scenario 1 imagine you  are keen to drive home and drive 40mph in a 30 but don’t get caught</a:t>
            </a:r>
          </a:p>
          <a:p>
            <a:r>
              <a:rPr lang="en-GB" sz="3200" dirty="0"/>
              <a:t>Scenario 2, you are caught by a speed camera speeding</a:t>
            </a:r>
          </a:p>
          <a:p>
            <a:r>
              <a:rPr lang="en-GB" sz="3200" dirty="0"/>
              <a:t>Scenario 3 You are in an accident and hit a pedestrian due to speeding</a:t>
            </a:r>
          </a:p>
        </p:txBody>
      </p:sp>
      <p:sp>
        <p:nvSpPr>
          <p:cNvPr id="2" name="Title 1">
            <a:extLst>
              <a:ext uri="{FF2B5EF4-FFF2-40B4-BE49-F238E27FC236}">
                <a16:creationId xmlns:a16="http://schemas.microsoft.com/office/drawing/2014/main" id="{A14C468F-A094-4A14-9586-A2C4B286E671}"/>
              </a:ext>
            </a:extLst>
          </p:cNvPr>
          <p:cNvSpPr>
            <a:spLocks noGrp="1"/>
          </p:cNvSpPr>
          <p:nvPr>
            <p:ph type="title"/>
          </p:nvPr>
        </p:nvSpPr>
        <p:spPr>
          <a:xfrm>
            <a:off x="3803650" y="-37913"/>
            <a:ext cx="15505287" cy="1699498"/>
          </a:xfrm>
        </p:spPr>
        <p:txBody>
          <a:bodyPr/>
          <a:lstStyle/>
          <a:p>
            <a:r>
              <a:rPr lang="en-GB" sz="4000" dirty="0"/>
              <a:t>Going back to moral luck </a:t>
            </a:r>
            <a:br>
              <a:rPr lang="en-GB" sz="4000" dirty="0"/>
            </a:br>
            <a:r>
              <a:rPr lang="en-GB" sz="4000" dirty="0"/>
              <a:t>If an accident happens who is responsible?</a:t>
            </a:r>
          </a:p>
        </p:txBody>
      </p:sp>
    </p:spTree>
    <p:extLst>
      <p:ext uri="{BB962C8B-B14F-4D97-AF65-F5344CB8AC3E}">
        <p14:creationId xmlns:p14="http://schemas.microsoft.com/office/powerpoint/2010/main" val="2118231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t Mary's University, Twickenham - Wikipedia">
            <a:extLst>
              <a:ext uri="{FF2B5EF4-FFF2-40B4-BE49-F238E27FC236}">
                <a16:creationId xmlns:a16="http://schemas.microsoft.com/office/drawing/2014/main" id="{C0A69EB1-D477-4DB5-A2CA-0B41DF08E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0450" y="10056692"/>
            <a:ext cx="3019425" cy="124163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8A7909DA-2EE1-4143-89F5-A0C3D8D84F64}"/>
              </a:ext>
            </a:extLst>
          </p:cNvPr>
          <p:cNvSpPr>
            <a:spLocks noGrp="1"/>
          </p:cNvSpPr>
          <p:nvPr>
            <p:ph type="body" idx="1"/>
          </p:nvPr>
        </p:nvSpPr>
        <p:spPr>
          <a:xfrm>
            <a:off x="9657563" y="6548558"/>
            <a:ext cx="10287000" cy="2473919"/>
          </a:xfrm>
        </p:spPr>
        <p:txBody>
          <a:bodyPr/>
          <a:lstStyle/>
          <a:p>
            <a:r>
              <a:rPr lang="en-GB" dirty="0">
                <a:hlinkClick r:id="rId3"/>
              </a:rPr>
              <a:t>https://www.theguardian.com/technology/2017/jan/12/give-robots-personhood-status-eu-committee-argues</a:t>
            </a:r>
            <a:endParaRPr lang="en-GB" dirty="0"/>
          </a:p>
        </p:txBody>
      </p:sp>
      <p:pic>
        <p:nvPicPr>
          <p:cNvPr id="5" name="Picture 4" descr="newspaper article reviewing a claim to give robots personhood status">
            <a:extLst>
              <a:ext uri="{FF2B5EF4-FFF2-40B4-BE49-F238E27FC236}">
                <a16:creationId xmlns:a16="http://schemas.microsoft.com/office/drawing/2014/main" id="{35FDAAAA-0631-415E-8297-0CCAE77E5DBC}"/>
              </a:ext>
            </a:extLst>
          </p:cNvPr>
          <p:cNvPicPr>
            <a:picLocks noChangeAspect="1"/>
          </p:cNvPicPr>
          <p:nvPr/>
        </p:nvPicPr>
        <p:blipFill rotWithShape="1">
          <a:blip r:embed="rId4"/>
          <a:srcRect l="15721" t="19303" r="28580" b="13994"/>
          <a:stretch/>
        </p:blipFill>
        <p:spPr>
          <a:xfrm>
            <a:off x="146050" y="1882775"/>
            <a:ext cx="9448800" cy="7543800"/>
          </a:xfrm>
          <a:prstGeom prst="rect">
            <a:avLst/>
          </a:prstGeom>
        </p:spPr>
      </p:pic>
      <p:sp>
        <p:nvSpPr>
          <p:cNvPr id="6" name="TextBox 5">
            <a:extLst>
              <a:ext uri="{FF2B5EF4-FFF2-40B4-BE49-F238E27FC236}">
                <a16:creationId xmlns:a16="http://schemas.microsoft.com/office/drawing/2014/main" id="{785D7ADB-7975-4FBE-96B9-84ADACB97E62}"/>
              </a:ext>
            </a:extLst>
          </p:cNvPr>
          <p:cNvSpPr txBox="1"/>
          <p:nvPr/>
        </p:nvSpPr>
        <p:spPr>
          <a:xfrm>
            <a:off x="7689850" y="396875"/>
            <a:ext cx="10668000" cy="830997"/>
          </a:xfrm>
          <a:prstGeom prst="rect">
            <a:avLst/>
          </a:prstGeom>
          <a:noFill/>
        </p:spPr>
        <p:txBody>
          <a:bodyPr wrap="square" rtlCol="0">
            <a:spAutoFit/>
          </a:bodyPr>
          <a:lstStyle/>
          <a:p>
            <a:r>
              <a:rPr lang="en-GB" sz="4800" dirty="0">
                <a:solidFill>
                  <a:schemeClr val="bg1"/>
                </a:solidFill>
              </a:rPr>
              <a:t>Robots – electronic personhood</a:t>
            </a:r>
          </a:p>
        </p:txBody>
      </p:sp>
      <p:sp>
        <p:nvSpPr>
          <p:cNvPr id="7" name="TextBox 6">
            <a:extLst>
              <a:ext uri="{FF2B5EF4-FFF2-40B4-BE49-F238E27FC236}">
                <a16:creationId xmlns:a16="http://schemas.microsoft.com/office/drawing/2014/main" id="{B3E02E81-E901-41D0-8A3C-B07E1E9F9022}"/>
              </a:ext>
            </a:extLst>
          </p:cNvPr>
          <p:cNvSpPr txBox="1"/>
          <p:nvPr/>
        </p:nvSpPr>
        <p:spPr>
          <a:xfrm>
            <a:off x="10509250" y="2286873"/>
            <a:ext cx="8382000" cy="4524315"/>
          </a:xfrm>
          <a:prstGeom prst="rect">
            <a:avLst/>
          </a:prstGeom>
          <a:noFill/>
        </p:spPr>
        <p:txBody>
          <a:bodyPr wrap="square" rtlCol="0">
            <a:spAutoFit/>
          </a:bodyPr>
          <a:lstStyle/>
          <a:p>
            <a:r>
              <a:rPr lang="en-GB" sz="3600" b="0" i="0" dirty="0">
                <a:solidFill>
                  <a:srgbClr val="121212"/>
                </a:solidFill>
                <a:effectLst/>
                <a:latin typeface="GuardianTextEgyptian"/>
              </a:rPr>
              <a:t>“A growing number of areas of our daily lives are increasingly affected by robotics,”. In order to address this reality and to ensure that robots are and will remain in the service of humans, we urgently need to create a robust European legal framework”</a:t>
            </a:r>
          </a:p>
          <a:p>
            <a:endParaRPr lang="en-GB" sz="3600" dirty="0">
              <a:solidFill>
                <a:srgbClr val="121212"/>
              </a:solidFill>
              <a:latin typeface="GuardianTextEgyptian"/>
            </a:endParaRPr>
          </a:p>
          <a:p>
            <a:r>
              <a:rPr lang="en-GB" sz="3600" b="0" i="0" dirty="0">
                <a:solidFill>
                  <a:srgbClr val="121212"/>
                </a:solidFill>
                <a:effectLst/>
                <a:latin typeface="GuardianTextEgyptian"/>
              </a:rPr>
              <a:t>.</a:t>
            </a:r>
            <a:endParaRPr lang="en-GB" sz="3600" dirty="0"/>
          </a:p>
        </p:txBody>
      </p:sp>
      <p:sp>
        <p:nvSpPr>
          <p:cNvPr id="2" name="Title 1">
            <a:extLst>
              <a:ext uri="{FF2B5EF4-FFF2-40B4-BE49-F238E27FC236}">
                <a16:creationId xmlns:a16="http://schemas.microsoft.com/office/drawing/2014/main" id="{707A982D-FA32-4ED0-A19F-E99920F03AEF}"/>
              </a:ext>
            </a:extLst>
          </p:cNvPr>
          <p:cNvSpPr>
            <a:spLocks noGrp="1"/>
          </p:cNvSpPr>
          <p:nvPr>
            <p:ph type="title"/>
          </p:nvPr>
        </p:nvSpPr>
        <p:spPr>
          <a:xfrm>
            <a:off x="2299407" y="7178675"/>
            <a:ext cx="15505287" cy="404098"/>
          </a:xfrm>
        </p:spPr>
        <p:txBody>
          <a:bodyPr/>
          <a:lstStyle/>
          <a:p>
            <a:endParaRPr lang="en-GB" sz="3200" dirty="0"/>
          </a:p>
        </p:txBody>
      </p:sp>
    </p:spTree>
    <p:extLst>
      <p:ext uri="{BB962C8B-B14F-4D97-AF65-F5344CB8AC3E}">
        <p14:creationId xmlns:p14="http://schemas.microsoft.com/office/powerpoint/2010/main" val="3050200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 Mary's University, Twickenham - Wikipedia">
            <a:extLst>
              <a:ext uri="{FF2B5EF4-FFF2-40B4-BE49-F238E27FC236}">
                <a16:creationId xmlns:a16="http://schemas.microsoft.com/office/drawing/2014/main" id="{77CDE1DA-B7EE-4DA9-A617-260FD5E84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0450" y="10056692"/>
            <a:ext cx="3019425" cy="12416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scipline wheel">
            <a:extLst>
              <a:ext uri="{FF2B5EF4-FFF2-40B4-BE49-F238E27FC236}">
                <a16:creationId xmlns:a16="http://schemas.microsoft.com/office/drawing/2014/main" id="{9A84B175-0BA5-4366-B08A-8D5388EF7198}"/>
              </a:ext>
            </a:extLst>
          </p:cNvPr>
          <p:cNvPicPr>
            <a:picLocks noChangeAspect="1"/>
          </p:cNvPicPr>
          <p:nvPr/>
        </p:nvPicPr>
        <p:blipFill rotWithShape="1">
          <a:blip r:embed="rId3"/>
          <a:srcRect l="16760" t="30460" r="39669" b="8900"/>
          <a:stretch/>
        </p:blipFill>
        <p:spPr>
          <a:xfrm>
            <a:off x="13023850" y="3521075"/>
            <a:ext cx="7158264" cy="6641689"/>
          </a:xfrm>
          <a:prstGeom prst="rect">
            <a:avLst/>
          </a:prstGeom>
        </p:spPr>
      </p:pic>
      <p:pic>
        <p:nvPicPr>
          <p:cNvPr id="5" name="Picture 2" descr="the epistemic insight bubbe tool">
            <a:extLst>
              <a:ext uri="{FF2B5EF4-FFF2-40B4-BE49-F238E27FC236}">
                <a16:creationId xmlns:a16="http://schemas.microsoft.com/office/drawing/2014/main" id="{D3CD5612-714F-4C9C-AFE1-8CDEC4A81D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850" y="4524857"/>
            <a:ext cx="7687096" cy="524553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EF9138A-F4EF-4770-8C46-9E79F9EC8676}"/>
              </a:ext>
            </a:extLst>
          </p:cNvPr>
          <p:cNvSpPr>
            <a:spLocks noGrp="1"/>
          </p:cNvSpPr>
          <p:nvPr>
            <p:ph type="body" idx="1"/>
          </p:nvPr>
        </p:nvSpPr>
        <p:spPr>
          <a:xfrm>
            <a:off x="450850" y="1714960"/>
            <a:ext cx="19126200" cy="2473919"/>
          </a:xfrm>
        </p:spPr>
        <p:txBody>
          <a:bodyPr/>
          <a:lstStyle/>
          <a:p>
            <a:r>
              <a:rPr lang="en-GB" dirty="0"/>
              <a:t>EI seeks to develop epistemic tools to support educators and school children respond to big questions. By recognising the types of questions that are amenable to certain disciplines we can recognise the limitations of reverting to answers limited to an individual discipline. </a:t>
            </a:r>
          </a:p>
          <a:p>
            <a:endParaRPr lang="en-GB" dirty="0"/>
          </a:p>
          <a:p>
            <a:endParaRPr lang="en-GB" dirty="0"/>
          </a:p>
          <a:p>
            <a:endParaRPr lang="en-GB" dirty="0"/>
          </a:p>
          <a:p>
            <a:endParaRPr lang="en-GB" dirty="0"/>
          </a:p>
          <a:p>
            <a:endParaRPr lang="en-GB" dirty="0"/>
          </a:p>
          <a:p>
            <a:endParaRPr lang="en-GB" dirty="0"/>
          </a:p>
          <a:p>
            <a:endParaRPr lang="en-GB" dirty="0"/>
          </a:p>
        </p:txBody>
      </p:sp>
      <p:sp>
        <p:nvSpPr>
          <p:cNvPr id="2" name="Title 1">
            <a:extLst>
              <a:ext uri="{FF2B5EF4-FFF2-40B4-BE49-F238E27FC236}">
                <a16:creationId xmlns:a16="http://schemas.microsoft.com/office/drawing/2014/main" id="{64681208-F6A3-412D-A138-A00326A85BC8}"/>
              </a:ext>
            </a:extLst>
          </p:cNvPr>
          <p:cNvSpPr>
            <a:spLocks noGrp="1"/>
          </p:cNvSpPr>
          <p:nvPr>
            <p:ph type="title"/>
          </p:nvPr>
        </p:nvSpPr>
        <p:spPr>
          <a:xfrm>
            <a:off x="5022850" y="-193400"/>
            <a:ext cx="15505287" cy="1470898"/>
          </a:xfrm>
        </p:spPr>
        <p:txBody>
          <a:bodyPr/>
          <a:lstStyle/>
          <a:p>
            <a:r>
              <a:rPr lang="en-GB" sz="4400" dirty="0"/>
              <a:t>The voice of faith based organisations</a:t>
            </a:r>
          </a:p>
        </p:txBody>
      </p:sp>
    </p:spTree>
    <p:extLst>
      <p:ext uri="{BB962C8B-B14F-4D97-AF65-F5344CB8AC3E}">
        <p14:creationId xmlns:p14="http://schemas.microsoft.com/office/powerpoint/2010/main" val="1132896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21DF6B-EA39-4B4F-ABFF-92B9B6350503}"/>
              </a:ext>
            </a:extLst>
          </p:cNvPr>
          <p:cNvSpPr>
            <a:spLocks noGrp="1"/>
          </p:cNvSpPr>
          <p:nvPr>
            <p:ph type="body" idx="1"/>
          </p:nvPr>
        </p:nvSpPr>
        <p:spPr>
          <a:xfrm>
            <a:off x="888119" y="2891188"/>
            <a:ext cx="15505287" cy="2473919"/>
          </a:xfrm>
        </p:spPr>
        <p:txBody>
          <a:bodyPr/>
          <a:lstStyle/>
          <a:p>
            <a:r>
              <a:rPr lang="en-GB" dirty="0"/>
              <a:t>What should we really call them?</a:t>
            </a:r>
          </a:p>
          <a:p>
            <a:endParaRPr lang="en-GB" dirty="0"/>
          </a:p>
          <a:p>
            <a:r>
              <a:rPr lang="en-GB" dirty="0"/>
              <a:t>Self-driving or autonomous or automated or remotely operated or hybrid or assisted</a:t>
            </a:r>
          </a:p>
          <a:p>
            <a:endParaRPr lang="en-GB" dirty="0"/>
          </a:p>
          <a:p>
            <a:r>
              <a:rPr lang="en-GB" dirty="0"/>
              <a:t>Can it be customised – colour, size, personality on the road or will cars become increasingly the same?</a:t>
            </a:r>
          </a:p>
          <a:p>
            <a:endParaRPr lang="en-GB" dirty="0"/>
          </a:p>
          <a:p>
            <a:r>
              <a:rPr lang="en-GB" dirty="0"/>
              <a:t> … your future – your choice.</a:t>
            </a:r>
          </a:p>
          <a:p>
            <a:endParaRPr lang="en-GB" dirty="0"/>
          </a:p>
          <a:p>
            <a:endParaRPr lang="en-GB" dirty="0"/>
          </a:p>
        </p:txBody>
      </p:sp>
      <p:pic>
        <p:nvPicPr>
          <p:cNvPr id="4" name="Picture 3" descr="picture of a car"/>
          <p:cNvPicPr>
            <a:picLocks noChangeAspect="1"/>
          </p:cNvPicPr>
          <p:nvPr/>
        </p:nvPicPr>
        <p:blipFill>
          <a:blip r:embed="rId2"/>
          <a:stretch>
            <a:fillRect/>
          </a:stretch>
        </p:blipFill>
        <p:spPr>
          <a:xfrm>
            <a:off x="12109450" y="6101658"/>
            <a:ext cx="7657472" cy="3840814"/>
          </a:xfrm>
          <a:prstGeom prst="rect">
            <a:avLst/>
          </a:prstGeom>
        </p:spPr>
      </p:pic>
      <p:sp>
        <p:nvSpPr>
          <p:cNvPr id="7" name="Rectangle 6">
            <a:extLst>
              <a:ext uri="{FF2B5EF4-FFF2-40B4-BE49-F238E27FC236}">
                <a16:creationId xmlns:a16="http://schemas.microsoft.com/office/drawing/2014/main" id="{5ADFA7ED-8184-411A-8086-E226DD0A0741}"/>
              </a:ext>
            </a:extLst>
          </p:cNvPr>
          <p:cNvSpPr/>
          <p:nvPr/>
        </p:nvSpPr>
        <p:spPr>
          <a:xfrm>
            <a:off x="7083425" y="720547"/>
            <a:ext cx="10052050" cy="1200329"/>
          </a:xfrm>
          <a:prstGeom prst="rect">
            <a:avLst/>
          </a:prstGeom>
        </p:spPr>
        <p:txBody>
          <a:bodyPr>
            <a:spAutoFit/>
          </a:bodyPr>
          <a:lstStyle/>
          <a:p>
            <a:r>
              <a:rPr lang="en-GB" sz="5400" dirty="0">
                <a:latin typeface="Humnst777 Blk BT" panose="020B0803030504030204" pitchFamily="34" charset="0"/>
                <a:ea typeface="Calibri" panose="020F0502020204030204" pitchFamily="34" charset="0"/>
                <a:cs typeface="Times New Roman" panose="02020603050405020304" pitchFamily="18" charset="0"/>
              </a:rPr>
              <a:t>How can it be ‘driverless’</a:t>
            </a:r>
            <a:r>
              <a:rPr lang="en-GB" dirty="0">
                <a:latin typeface="Humnst777 Blk BT" panose="020B0803030504030204" pitchFamily="34" charset="0"/>
                <a:ea typeface="Calibri" panose="020F0502020204030204" pitchFamily="34" charset="0"/>
                <a:cs typeface="Times New Roman" panose="02020603050405020304" pitchFamily="18" charset="0"/>
              </a:rPr>
              <a:t>?</a:t>
            </a:r>
            <a:br>
              <a:rPr lang="en-GB" sz="6000" dirty="0">
                <a:latin typeface="Humnst777 Blk BT" panose="020B0803030504030204" pitchFamily="34" charset="0"/>
              </a:rPr>
            </a:br>
            <a:endParaRPr lang="en-GB" dirty="0"/>
          </a:p>
        </p:txBody>
      </p:sp>
    </p:spTree>
    <p:extLst>
      <p:ext uri="{BB962C8B-B14F-4D97-AF65-F5344CB8AC3E}">
        <p14:creationId xmlns:p14="http://schemas.microsoft.com/office/powerpoint/2010/main" val="1038524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0851" y="1641438"/>
            <a:ext cx="4648200" cy="2794037"/>
          </a:xfrm>
        </p:spPr>
        <p:txBody>
          <a:bodyPr/>
          <a:lstStyle/>
          <a:p>
            <a:r>
              <a:rPr lang="en-GB" dirty="0"/>
              <a:t>Autonomous shuttle</a:t>
            </a:r>
          </a:p>
          <a:p>
            <a:endParaRPr lang="en-GB" dirty="0"/>
          </a:p>
        </p:txBody>
      </p:sp>
      <p:pic>
        <p:nvPicPr>
          <p:cNvPr id="4" name="Picture 3" descr="a picture of a driverless bus"/>
          <p:cNvPicPr>
            <a:picLocks noChangeAspect="1"/>
          </p:cNvPicPr>
          <p:nvPr/>
        </p:nvPicPr>
        <p:blipFill>
          <a:blip r:embed="rId2"/>
          <a:stretch>
            <a:fillRect/>
          </a:stretch>
        </p:blipFill>
        <p:spPr>
          <a:xfrm>
            <a:off x="4718050" y="107489"/>
            <a:ext cx="14942704" cy="10075567"/>
          </a:xfrm>
          <a:prstGeom prst="rect">
            <a:avLst/>
          </a:prstGeom>
        </p:spPr>
      </p:pic>
    </p:spTree>
    <p:extLst>
      <p:ext uri="{BB962C8B-B14F-4D97-AF65-F5344CB8AC3E}">
        <p14:creationId xmlns:p14="http://schemas.microsoft.com/office/powerpoint/2010/main" val="3782869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rure of a 4 leaf clover"/>
          <p:cNvPicPr>
            <a:picLocks noChangeAspect="1"/>
          </p:cNvPicPr>
          <p:nvPr/>
        </p:nvPicPr>
        <p:blipFill>
          <a:blip r:embed="rId3"/>
          <a:stretch>
            <a:fillRect/>
          </a:stretch>
        </p:blipFill>
        <p:spPr>
          <a:xfrm>
            <a:off x="14308137" y="3978275"/>
            <a:ext cx="5795963" cy="5795963"/>
          </a:xfrm>
          <a:prstGeom prst="rect">
            <a:avLst/>
          </a:prstGeom>
        </p:spPr>
      </p:pic>
      <p:sp>
        <p:nvSpPr>
          <p:cNvPr id="3" name="Text Placeholder 2">
            <a:extLst>
              <a:ext uri="{FF2B5EF4-FFF2-40B4-BE49-F238E27FC236}">
                <a16:creationId xmlns:a16="http://schemas.microsoft.com/office/drawing/2014/main" id="{DD21DF6B-EA39-4B4F-ABFF-92B9B6350503}"/>
              </a:ext>
            </a:extLst>
          </p:cNvPr>
          <p:cNvSpPr>
            <a:spLocks noGrp="1"/>
          </p:cNvSpPr>
          <p:nvPr>
            <p:ph type="body" idx="1"/>
          </p:nvPr>
        </p:nvSpPr>
        <p:spPr>
          <a:xfrm>
            <a:off x="984250" y="2573655"/>
            <a:ext cx="15505287" cy="2473919"/>
          </a:xfrm>
        </p:spPr>
        <p:txBody>
          <a:bodyPr/>
          <a:lstStyle/>
          <a:p>
            <a:r>
              <a:rPr lang="en-GB" dirty="0"/>
              <a:t>justice versus consequence </a:t>
            </a:r>
          </a:p>
          <a:p>
            <a:endParaRPr lang="en-GB" dirty="0"/>
          </a:p>
          <a:p>
            <a:r>
              <a:rPr lang="en-GB" dirty="0"/>
              <a:t>Moral luck where a moral agent is assigned moral blame or praise for an action or its consequences even when they do not have full control over either the action or its consequences.</a:t>
            </a:r>
          </a:p>
          <a:p>
            <a:endParaRPr lang="en-GB" dirty="0"/>
          </a:p>
          <a:p>
            <a:r>
              <a:rPr lang="en-GB" dirty="0"/>
              <a:t>Thomas Nagel (1979) we seem to be committed to the general principle that we are morally assessable only for what is within our control - but, we morally assess agents for things that depend on factors that are not in their control. </a:t>
            </a:r>
          </a:p>
        </p:txBody>
      </p:sp>
      <p:sp>
        <p:nvSpPr>
          <p:cNvPr id="6" name="Title 5">
            <a:extLst>
              <a:ext uri="{FF2B5EF4-FFF2-40B4-BE49-F238E27FC236}">
                <a16:creationId xmlns:a16="http://schemas.microsoft.com/office/drawing/2014/main" id="{FF5A62C5-06F1-444B-BF06-26BCCCFE01D2}"/>
              </a:ext>
            </a:extLst>
          </p:cNvPr>
          <p:cNvSpPr>
            <a:spLocks noGrp="1"/>
          </p:cNvSpPr>
          <p:nvPr>
            <p:ph type="title"/>
          </p:nvPr>
        </p:nvSpPr>
        <p:spPr>
          <a:xfrm>
            <a:off x="3956050" y="-2130720"/>
            <a:ext cx="15505287" cy="4704375"/>
          </a:xfrm>
        </p:spPr>
        <p:txBody>
          <a:bodyPr/>
          <a:lstStyle/>
          <a:p>
            <a:r>
              <a:rPr lang="en-GB" sz="4000" dirty="0">
                <a:latin typeface="Humnst777 Blk BT" panose="020B0803030504030204" pitchFamily="34" charset="0"/>
                <a:ea typeface="Calibri" panose="020F0502020204030204" pitchFamily="34" charset="0"/>
                <a:cs typeface="Times New Roman" panose="02020603050405020304" pitchFamily="18" charset="0"/>
              </a:rPr>
              <a:t>Responsibility – moral luck</a:t>
            </a:r>
            <a:br>
              <a:rPr lang="en-GB" sz="9600" dirty="0">
                <a:latin typeface="Humnst777 Blk BT" panose="020B0803030504030204" pitchFamily="34" charset="0"/>
              </a:rPr>
            </a:br>
            <a:endParaRPr lang="en-GB" dirty="0"/>
          </a:p>
        </p:txBody>
      </p:sp>
    </p:spTree>
    <p:extLst>
      <p:ext uri="{BB962C8B-B14F-4D97-AF65-F5344CB8AC3E}">
        <p14:creationId xmlns:p14="http://schemas.microsoft.com/office/powerpoint/2010/main" val="51101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of Earth">
            <a:extLst>
              <a:ext uri="{FF2B5EF4-FFF2-40B4-BE49-F238E27FC236}">
                <a16:creationId xmlns:a16="http://schemas.microsoft.com/office/drawing/2014/main" id="{94FACCA0-CDEE-405D-A7F9-979FF796A3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23850" y="2530475"/>
            <a:ext cx="5791200" cy="5794847"/>
          </a:xfrm>
          <a:prstGeom prst="rect">
            <a:avLst/>
          </a:prstGeom>
        </p:spPr>
      </p:pic>
      <p:sp>
        <p:nvSpPr>
          <p:cNvPr id="3" name="Text Placeholder 2">
            <a:extLst>
              <a:ext uri="{FF2B5EF4-FFF2-40B4-BE49-F238E27FC236}">
                <a16:creationId xmlns:a16="http://schemas.microsoft.com/office/drawing/2014/main" id="{DD21DF6B-EA39-4B4F-ABFF-92B9B6350503}"/>
              </a:ext>
            </a:extLst>
          </p:cNvPr>
          <p:cNvSpPr>
            <a:spLocks noGrp="1"/>
          </p:cNvSpPr>
          <p:nvPr>
            <p:ph type="body" idx="1"/>
          </p:nvPr>
        </p:nvSpPr>
        <p:spPr>
          <a:xfrm>
            <a:off x="377333" y="2322531"/>
            <a:ext cx="11884517" cy="2473919"/>
          </a:xfrm>
        </p:spPr>
        <p:txBody>
          <a:bodyPr/>
          <a:lstStyle/>
          <a:p>
            <a:r>
              <a:rPr lang="en-GB" dirty="0"/>
              <a:t>Schools are in a dilemma - and so too are education ministers and ITE tutors in teacher education. </a:t>
            </a:r>
          </a:p>
          <a:p>
            <a:endParaRPr lang="en-GB" dirty="0"/>
          </a:p>
          <a:p>
            <a:r>
              <a:rPr lang="en-GB" dirty="0"/>
              <a:t>For decades England has operated a national curriculum of discrete subjects - but if that continues then where and how should we teach 'cross-curricular' global themes and Big Questions?</a:t>
            </a:r>
          </a:p>
          <a:p>
            <a:endParaRPr lang="en-GB" dirty="0"/>
          </a:p>
          <a:p>
            <a:r>
              <a:rPr lang="en-GB" dirty="0"/>
              <a:t>And how can we link up competencies that operate across curriculum subjects (like critical thinking)</a:t>
            </a:r>
          </a:p>
        </p:txBody>
      </p:sp>
      <p:sp>
        <p:nvSpPr>
          <p:cNvPr id="4" name="Title 3">
            <a:extLst>
              <a:ext uri="{FF2B5EF4-FFF2-40B4-BE49-F238E27FC236}">
                <a16:creationId xmlns:a16="http://schemas.microsoft.com/office/drawing/2014/main" id="{66A94B51-8A2C-47A0-BECC-D5F0F595E296}"/>
              </a:ext>
            </a:extLst>
          </p:cNvPr>
          <p:cNvSpPr>
            <a:spLocks noGrp="1"/>
          </p:cNvSpPr>
          <p:nvPr>
            <p:ph type="title"/>
          </p:nvPr>
        </p:nvSpPr>
        <p:spPr>
          <a:xfrm>
            <a:off x="4598813" y="-3028581"/>
            <a:ext cx="15505287" cy="4704375"/>
          </a:xfrm>
        </p:spPr>
        <p:txBody>
          <a:bodyPr/>
          <a:lstStyle/>
          <a:p>
            <a:r>
              <a:rPr lang="en-GB" sz="4800" dirty="0">
                <a:latin typeface="Humnst777 Blk BT" panose="020B0803030504030204" pitchFamily="34" charset="0"/>
                <a:ea typeface="Calibri" panose="020F0502020204030204" pitchFamily="34" charset="0"/>
                <a:cs typeface="Times New Roman" panose="02020603050405020304" pitchFamily="18" charset="0"/>
              </a:rPr>
              <a:t>A Curriculum Dilemma</a:t>
            </a:r>
            <a:br>
              <a:rPr lang="en-GB" sz="4800" dirty="0">
                <a:latin typeface="Humnst777 Blk BT" panose="020B0803030504030204" pitchFamily="34" charset="0"/>
              </a:rPr>
            </a:br>
            <a:endParaRPr lang="en-GB" sz="4800" dirty="0"/>
          </a:p>
        </p:txBody>
      </p:sp>
    </p:spTree>
    <p:extLst>
      <p:ext uri="{BB962C8B-B14F-4D97-AF65-F5344CB8AC3E}">
        <p14:creationId xmlns:p14="http://schemas.microsoft.com/office/powerpoint/2010/main" val="3767572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of Earth">
            <a:extLst>
              <a:ext uri="{FF2B5EF4-FFF2-40B4-BE49-F238E27FC236}">
                <a16:creationId xmlns:a16="http://schemas.microsoft.com/office/drawing/2014/main" id="{94FACCA0-CDEE-405D-A7F9-979FF796A3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23850" y="2530475"/>
            <a:ext cx="5791200" cy="5794847"/>
          </a:xfrm>
          <a:prstGeom prst="rect">
            <a:avLst/>
          </a:prstGeom>
        </p:spPr>
      </p:pic>
      <p:sp>
        <p:nvSpPr>
          <p:cNvPr id="3" name="Text Placeholder 2">
            <a:extLst>
              <a:ext uri="{FF2B5EF4-FFF2-40B4-BE49-F238E27FC236}">
                <a16:creationId xmlns:a16="http://schemas.microsoft.com/office/drawing/2014/main" id="{DD21DF6B-EA39-4B4F-ABFF-92B9B6350503}"/>
              </a:ext>
            </a:extLst>
          </p:cNvPr>
          <p:cNvSpPr>
            <a:spLocks noGrp="1"/>
          </p:cNvSpPr>
          <p:nvPr>
            <p:ph type="body" idx="1"/>
          </p:nvPr>
        </p:nvSpPr>
        <p:spPr>
          <a:xfrm>
            <a:off x="603250" y="2503730"/>
            <a:ext cx="8458200" cy="2438400"/>
          </a:xfrm>
        </p:spPr>
        <p:txBody>
          <a:bodyPr/>
          <a:lstStyle/>
          <a:p>
            <a:r>
              <a:rPr lang="en-GB" sz="4400" b="0" i="0" dirty="0">
                <a:solidFill>
                  <a:srgbClr val="000000"/>
                </a:solidFill>
                <a:effectLst/>
                <a:latin typeface="Calibri" panose="020F0502020204030204" pitchFamily="34" charset="0"/>
              </a:rPr>
              <a:t>Examples of themes: Health Education, Citizenship, Sustainability …</a:t>
            </a:r>
          </a:p>
          <a:p>
            <a:endParaRPr lang="en-GB" sz="4400" dirty="0">
              <a:solidFill>
                <a:srgbClr val="000000"/>
              </a:solidFill>
              <a:latin typeface="Calibri" panose="020F0502020204030204" pitchFamily="34" charset="0"/>
            </a:endParaRPr>
          </a:p>
          <a:p>
            <a:r>
              <a:rPr lang="en-GB" sz="4400" dirty="0">
                <a:solidFill>
                  <a:srgbClr val="000000"/>
                </a:solidFill>
                <a:latin typeface="Calibri" panose="020F0502020204030204" pitchFamily="34" charset="0"/>
              </a:rPr>
              <a:t>Examples of competencies: critical thinking, digital literacy, collaboration …</a:t>
            </a:r>
            <a:endParaRPr lang="en-GB" sz="4400" dirty="0"/>
          </a:p>
        </p:txBody>
      </p:sp>
      <p:sp>
        <p:nvSpPr>
          <p:cNvPr id="5" name="Title 9">
            <a:extLst>
              <a:ext uri="{FF2B5EF4-FFF2-40B4-BE49-F238E27FC236}">
                <a16:creationId xmlns:a16="http://schemas.microsoft.com/office/drawing/2014/main" id="{AF2FD47E-B2DC-439D-8DBC-0B50AB8594A5}"/>
              </a:ext>
            </a:extLst>
          </p:cNvPr>
          <p:cNvSpPr txBox="1">
            <a:spLocks/>
          </p:cNvSpPr>
          <p:nvPr/>
        </p:nvSpPr>
        <p:spPr>
          <a:xfrm>
            <a:off x="5937250" y="92075"/>
            <a:ext cx="14477999" cy="1076960"/>
          </a:xfrm>
        </p:spPr>
        <p:txBody>
          <a:bodyPr anchor="b">
            <a:normAutofit/>
          </a:bodyPr>
          <a:lstStyle>
            <a:lvl1pPr algn="ctr">
              <a:defRPr sz="9894">
                <a:solidFill>
                  <a:schemeClr val="bg1"/>
                </a:solidFill>
                <a:latin typeface="+mj-lt"/>
                <a:ea typeface="+mj-ea"/>
                <a:cs typeface="+mj-cs"/>
              </a:defRPr>
            </a:lvl1pPr>
          </a:lstStyle>
          <a:p>
            <a:pPr algn="l"/>
            <a:r>
              <a:rPr lang="en-GB" sz="4800" dirty="0">
                <a:latin typeface="Humnst777 Blk BT" panose="020B0803030504030204" pitchFamily="34" charset="0"/>
                <a:ea typeface="Calibri" panose="020F0502020204030204" pitchFamily="34" charset="0"/>
                <a:cs typeface="Times New Roman" panose="02020603050405020304" pitchFamily="18" charset="0"/>
              </a:rPr>
              <a:t>A Curriculum Dilemma</a:t>
            </a:r>
            <a:endParaRPr lang="en-GB" sz="4800" dirty="0">
              <a:latin typeface="Humnst777 Blk BT" panose="020B0803030504030204" pitchFamily="34" charset="0"/>
            </a:endParaRPr>
          </a:p>
        </p:txBody>
      </p:sp>
    </p:spTree>
    <p:extLst>
      <p:ext uri="{BB962C8B-B14F-4D97-AF65-F5344CB8AC3E}">
        <p14:creationId xmlns:p14="http://schemas.microsoft.com/office/powerpoint/2010/main" val="3432576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E557E4-F211-46A4-ACFF-26A464C4F58D}"/>
              </a:ext>
            </a:extLst>
          </p:cNvPr>
          <p:cNvSpPr txBox="1"/>
          <p:nvPr/>
        </p:nvSpPr>
        <p:spPr>
          <a:xfrm>
            <a:off x="16071850" y="2073275"/>
            <a:ext cx="3581400" cy="3371564"/>
          </a:xfrm>
          <a:prstGeom prst="rect">
            <a:avLst/>
          </a:prstGeom>
          <a:noFill/>
        </p:spPr>
        <p:txBody>
          <a:bodyPr wrap="square">
            <a:spAutoFit/>
          </a:bodyPr>
          <a:lstStyle/>
          <a:p>
            <a:pPr>
              <a:lnSpc>
                <a:spcPct val="150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hlinkClick r:id="rId2"/>
              </a:rPr>
              <a:t>https://www.gov.uk/government/publications/relationships-education-relationships-and-sex-education-rse-and-health-education/implementation-of-relationships-education-relationships-and-sex-education-and-health-education-2020-to-2021</a:t>
            </a:r>
            <a:endParaRPr lang="en-GB" sz="1800" b="1" dirty="0">
              <a:solidFill>
                <a:srgbClr val="0B0C0C"/>
              </a:solidFill>
              <a:latin typeface="Arial" panose="020B0604020202020204" pitchFamily="34"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DD21DF6B-EA39-4B4F-ABFF-92B9B6350503}"/>
              </a:ext>
            </a:extLst>
          </p:cNvPr>
          <p:cNvSpPr>
            <a:spLocks noGrp="1"/>
          </p:cNvSpPr>
          <p:nvPr>
            <p:ph type="body" idx="1"/>
          </p:nvPr>
        </p:nvSpPr>
        <p:spPr>
          <a:xfrm>
            <a:off x="0" y="1508731"/>
            <a:ext cx="15505287" cy="2473919"/>
          </a:xfrm>
        </p:spPr>
        <p:txBody>
          <a:bodyPr/>
          <a:lstStyle/>
          <a:p>
            <a:r>
              <a:rPr lang="en-GB" sz="3200" dirty="0"/>
              <a:t>Statutory guidance: Implementation of relationships education, relationships and sex education and health education 2020 to 2021</a:t>
            </a:r>
          </a:p>
          <a:p>
            <a:endParaRPr lang="en-GB" sz="3200" dirty="0"/>
          </a:p>
          <a:p>
            <a:r>
              <a:rPr lang="en-GB" sz="3200" dirty="0"/>
              <a:t>All of these subjects should be set in the context of a wider whole-school approach to supporting pupils to be safe, happy and prepared for life beyond school. For example, the curriculum on relationships and on sex should complement, and be supported by, the school’s wider policies on behaviour, inclusion, respect for equality and diversity, bullying and safeguarding (including handling of any reports pupils may make as a result of the subject content). The subjects will sit within the context of a school’s broader ethos and approach to developing pupils socially, morally, spiritually and culturally; and its pastoral care system. This is also the case for teaching about mental health within health education. The curriculum on health education should similarly complement, and be supported by, the school’s wider education on healthy lifestyles through physical education, food technology, science, sport, extra-curricular activity and school food.</a:t>
            </a:r>
          </a:p>
          <a:p>
            <a:endParaRPr lang="en-GB" dirty="0"/>
          </a:p>
        </p:txBody>
      </p:sp>
      <p:sp>
        <p:nvSpPr>
          <p:cNvPr id="5" name="Title 4">
            <a:extLst>
              <a:ext uri="{FF2B5EF4-FFF2-40B4-BE49-F238E27FC236}">
                <a16:creationId xmlns:a16="http://schemas.microsoft.com/office/drawing/2014/main" id="{154061CD-8CED-45CC-9E02-D183EF335D7C}"/>
              </a:ext>
            </a:extLst>
          </p:cNvPr>
          <p:cNvSpPr>
            <a:spLocks noGrp="1"/>
          </p:cNvSpPr>
          <p:nvPr>
            <p:ph type="title"/>
          </p:nvPr>
        </p:nvSpPr>
        <p:spPr>
          <a:xfrm>
            <a:off x="3498850" y="-2183913"/>
            <a:ext cx="15505287" cy="4704375"/>
          </a:xfrm>
        </p:spPr>
        <p:txBody>
          <a:bodyPr/>
          <a:lstStyle/>
          <a:p>
            <a:r>
              <a:rPr lang="en-GB" sz="4400" dirty="0"/>
              <a:t>An example: Health Education</a:t>
            </a:r>
            <a:br>
              <a:rPr lang="en-GB" sz="9600" dirty="0"/>
            </a:br>
            <a:endParaRPr lang="en-GB" dirty="0"/>
          </a:p>
        </p:txBody>
      </p:sp>
    </p:spTree>
    <p:extLst>
      <p:ext uri="{BB962C8B-B14F-4D97-AF65-F5344CB8AC3E}">
        <p14:creationId xmlns:p14="http://schemas.microsoft.com/office/powerpoint/2010/main" val="2454725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udent Health and Wellness Center | Illinois Institute of Technology">
            <a:extLst>
              <a:ext uri="{FF2B5EF4-FFF2-40B4-BE49-F238E27FC236}">
                <a16:creationId xmlns:a16="http://schemas.microsoft.com/office/drawing/2014/main" id="{3CA8D2C7-2564-4784-946E-5215A82AB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1600" y="2491400"/>
            <a:ext cx="4762500" cy="238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DD21DF6B-EA39-4B4F-ABFF-92B9B6350503}"/>
              </a:ext>
            </a:extLst>
          </p:cNvPr>
          <p:cNvSpPr>
            <a:spLocks noGrp="1"/>
          </p:cNvSpPr>
          <p:nvPr>
            <p:ph type="body" idx="1"/>
          </p:nvPr>
        </p:nvSpPr>
        <p:spPr>
          <a:xfrm>
            <a:off x="0" y="1599049"/>
            <a:ext cx="15505287" cy="2473919"/>
          </a:xfrm>
        </p:spPr>
        <p:txBody>
          <a:bodyPr/>
          <a:lstStyle/>
          <a:p>
            <a:r>
              <a:rPr lang="en-GB" sz="3200" dirty="0"/>
              <a:t>Nineteen (out of 37 countries) countries/jurisdictions embed health literacy as a cross-curricular theme into existing subjects. In doing so, nearly all countries/jurisdictions, unsurprisingly, predominantly embedded physical/health literacy in the subject of physical education/health (e.g. in British Columbia [Canada] and Japan). In Portugal and the Russian Federation, science is the subject that carries most of the items related to physical/health literacy. In some countries/jurisdictions including Estonia, Northern Ireland (United Kingdom) and Kazakhstan, physical/health literacy is widely distributed across subjects. </a:t>
            </a:r>
          </a:p>
          <a:p>
            <a:endParaRPr lang="en-GB" sz="3200" dirty="0"/>
          </a:p>
          <a:p>
            <a:r>
              <a:rPr lang="en-GB" sz="3200" dirty="0"/>
              <a:t>OECD (2019), OECD Future of Education 2030. Making physical education dynamic and inclusive for 2030. International curriculum analysis, OECD Publishing, Paris, </a:t>
            </a:r>
            <a:r>
              <a:rPr lang="en-GB" sz="3200" dirty="0">
                <a:hlinkClick r:id="rId3"/>
              </a:rPr>
              <a:t>https://www.oecd.org/education/2030-project/contact/OECD_FUTURE_OF_EDUCATION_2030_MAKING_PHYSICAL_DYNAMIC_AND_INCLUSIVE_FOR_2030.pdf</a:t>
            </a:r>
            <a:r>
              <a:rPr lang="en-GB" sz="3200" dirty="0"/>
              <a:t>.</a:t>
            </a:r>
          </a:p>
          <a:p>
            <a:endParaRPr lang="en-GB" dirty="0"/>
          </a:p>
        </p:txBody>
      </p:sp>
      <p:sp>
        <p:nvSpPr>
          <p:cNvPr id="7" name="Title 6">
            <a:extLst>
              <a:ext uri="{FF2B5EF4-FFF2-40B4-BE49-F238E27FC236}">
                <a16:creationId xmlns:a16="http://schemas.microsoft.com/office/drawing/2014/main" id="{BB166D21-EAFE-4750-B786-298B04DCD3C5}"/>
              </a:ext>
            </a:extLst>
          </p:cNvPr>
          <p:cNvSpPr>
            <a:spLocks noGrp="1"/>
          </p:cNvSpPr>
          <p:nvPr>
            <p:ph type="title"/>
          </p:nvPr>
        </p:nvSpPr>
        <p:spPr>
          <a:xfrm>
            <a:off x="3270250" y="-3556663"/>
            <a:ext cx="15505287" cy="4704375"/>
          </a:xfrm>
        </p:spPr>
        <p:txBody>
          <a:bodyPr/>
          <a:lstStyle/>
          <a:p>
            <a:r>
              <a:rPr lang="en-GB" sz="4400" dirty="0"/>
              <a:t>An example: Health Education</a:t>
            </a:r>
          </a:p>
        </p:txBody>
      </p:sp>
    </p:spTree>
    <p:extLst>
      <p:ext uri="{BB962C8B-B14F-4D97-AF65-F5344CB8AC3E}">
        <p14:creationId xmlns:p14="http://schemas.microsoft.com/office/powerpoint/2010/main" val="1264561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I CCCU Fonts">
      <a:majorFont>
        <a:latin typeface="Humnst777 Blk BT"/>
        <a:ea typeface=""/>
        <a:cs typeface=""/>
      </a:majorFont>
      <a:minorFont>
        <a:latin typeface="Humnst777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1630908-7b3e-4941-83e6-af37a40dc51b">
      <Terms xmlns="http://schemas.microsoft.com/office/infopath/2007/PartnerControls"/>
    </lcf76f155ced4ddcb4097134ff3c332f>
    <TaxCatchAll xmlns="a9596f9c-41d5-4e0a-a632-1d6b799ad79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62F80DC2C1214A831CE6D71D68C7D7" ma:contentTypeVersion="14" ma:contentTypeDescription="Create a new document." ma:contentTypeScope="" ma:versionID="e2ce67d061a3bddf455d337dd0147f60">
  <xsd:schema xmlns:xsd="http://www.w3.org/2001/XMLSchema" xmlns:xs="http://www.w3.org/2001/XMLSchema" xmlns:p="http://schemas.microsoft.com/office/2006/metadata/properties" xmlns:ns2="41630908-7b3e-4941-83e6-af37a40dc51b" xmlns:ns3="a9596f9c-41d5-4e0a-a632-1d6b799ad79c" targetNamespace="http://schemas.microsoft.com/office/2006/metadata/properties" ma:root="true" ma:fieldsID="e63762f49a536fbce35aa6bda474ae28" ns2:_="" ns3:_="">
    <xsd:import namespace="41630908-7b3e-4941-83e6-af37a40dc51b"/>
    <xsd:import namespace="a9596f9c-41d5-4e0a-a632-1d6b799ad7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630908-7b3e-4941-83e6-af37a40dc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ae5fb22-0559-4a01-99f6-a695058b864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596f9c-41d5-4e0a-a632-1d6b799ad79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fe45fd1-65eb-4579-9854-4a8463082a99}" ma:internalName="TaxCatchAll" ma:showField="CatchAllData" ma:web="a9596f9c-41d5-4e0a-a632-1d6b799ad7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44A797-920E-4311-AC4A-13AE5F82B482}">
  <ds:schemaRefs>
    <ds:schemaRef ds:uri="http://purl.org/dc/terms/"/>
    <ds:schemaRef ds:uri="http://purl.org/dc/elements/1.1/"/>
    <ds:schemaRef ds:uri="http://schemas.microsoft.com/office/2006/metadata/properties"/>
    <ds:schemaRef ds:uri="41630908-7b3e-4941-83e6-af37a40dc51b"/>
    <ds:schemaRef ds:uri="http://schemas.microsoft.com/office/2006/documentManagement/types"/>
    <ds:schemaRef ds:uri="a9596f9c-41d5-4e0a-a632-1d6b799ad79c"/>
    <ds:schemaRef ds:uri="http://www.w3.org/XML/1998/namespace"/>
    <ds:schemaRef ds:uri="http://purl.org/dc/dcmityp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7EFECFC6-1DB1-46B0-ACBF-172AEAF58A51}">
  <ds:schemaRefs>
    <ds:schemaRef ds:uri="http://schemas.microsoft.com/sharepoint/v3/contenttype/forms"/>
  </ds:schemaRefs>
</ds:datastoreItem>
</file>

<file path=customXml/itemProps3.xml><?xml version="1.0" encoding="utf-8"?>
<ds:datastoreItem xmlns:ds="http://schemas.openxmlformats.org/officeDocument/2006/customXml" ds:itemID="{E090A13E-99A0-4995-A469-C4A1E5DC7F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630908-7b3e-4941-83e6-af37a40dc51b"/>
    <ds:schemaRef ds:uri="a9596f9c-41d5-4e0a-a632-1d6b799ad7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TotalTime>
  <Words>2152</Words>
  <Application>Microsoft Office PowerPoint</Application>
  <PresentationFormat>Custom</PresentationFormat>
  <Paragraphs>129</Paragraphs>
  <Slides>22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Arial</vt:lpstr>
      <vt:lpstr>Tahoma</vt:lpstr>
      <vt:lpstr>Calibri</vt:lpstr>
      <vt:lpstr>Humnst777 Blk BT</vt:lpstr>
      <vt:lpstr>Humnst777 Lt BT</vt:lpstr>
      <vt:lpstr>GuardianTextEgyptian</vt:lpstr>
      <vt:lpstr>Segoe UI</vt:lpstr>
      <vt:lpstr>Times New Roman</vt:lpstr>
      <vt:lpstr>Humnst777 BT</vt:lpstr>
      <vt:lpstr>Office Theme</vt:lpstr>
      <vt:lpstr>Driverless cars, AI and exams, robots that care – and future you </vt:lpstr>
      <vt:lpstr>Aims and Outcomes </vt:lpstr>
      <vt:lpstr>PowerPoint Presentation</vt:lpstr>
      <vt:lpstr>PowerPoint Presentation</vt:lpstr>
      <vt:lpstr>Responsibility – moral luck </vt:lpstr>
      <vt:lpstr>A Curriculum Dilemma </vt:lpstr>
      <vt:lpstr>PowerPoint Presentation</vt:lpstr>
      <vt:lpstr>An example: Health Education </vt:lpstr>
      <vt:lpstr>An example: Health Education</vt:lpstr>
      <vt:lpstr>A Curriculum Dilemma </vt:lpstr>
      <vt:lpstr>A Curriculum Dilemma </vt:lpstr>
      <vt:lpstr>Case study- Ai marks exams … </vt:lpstr>
      <vt:lpstr>PowerPoint Presentation</vt:lpstr>
      <vt:lpstr>PowerPoint Presentation</vt:lpstr>
      <vt:lpstr>PowerPoint Presentation</vt:lpstr>
      <vt:lpstr>PowerPoint Presentation</vt:lpstr>
      <vt:lpstr>PowerPoint Presentation</vt:lpstr>
      <vt:lpstr>PowerPoint Presentation</vt:lpstr>
      <vt:lpstr>Driverless vehicles</vt:lpstr>
      <vt:lpstr>Going back to moral luck  If an accident happens who is responsible?</vt:lpstr>
      <vt:lpstr>PowerPoint Presentation</vt:lpstr>
      <vt:lpstr>The voice of faith based organisations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dc:title>
  <dc:creator>Finley Lawson</dc:creator>
  <cp:lastModifiedBy>Robert Campbell</cp:lastModifiedBy>
  <cp:revision>125</cp:revision>
  <dcterms:created xsi:type="dcterms:W3CDTF">2019-07-02T10:19:36Z</dcterms:created>
  <dcterms:modified xsi:type="dcterms:W3CDTF">2022-07-12T21:44:41Z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2019-07-02T00:00:00Z</vt:filetime>
  </property>
  <property fmtid="{D5CDD505-2E9C-101B-9397-08002B2CF9AE}" pid="3" name="Creator">
    <vt:lpwstr>Adobe InDesign 14.0 (Windows)</vt:lpwstr>
  </property>
  <property fmtid="{D5CDD505-2E9C-101B-9397-08002B2CF9AE}" pid="4" name="LastSaved">
    <vt:filetime>2019-07-02T00:00:00Z</vt:filetime>
  </property>
  <property fmtid="{D5CDD505-2E9C-101B-9397-08002B2CF9AE}" pid="5" name="ContentTypeId">
    <vt:lpwstr>0x0101005D62F80DC2C1214A831CE6D71D68C7D7</vt:lpwstr>
  </property>
</Properties>
</file>