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sldIdLst>
    <p:sldId id="256" r:id="rId5"/>
    <p:sldId id="260" r:id="rId6"/>
    <p:sldId id="257" r:id="rId7"/>
    <p:sldId id="371" r:id="rId8"/>
    <p:sldId id="363" r:id="rId9"/>
    <p:sldId id="364" r:id="rId10"/>
    <p:sldId id="373" r:id="rId11"/>
    <p:sldId id="374" r:id="rId12"/>
    <p:sldId id="365" r:id="rId13"/>
    <p:sldId id="366" r:id="rId14"/>
    <p:sldId id="262" r:id="rId15"/>
    <p:sldId id="268" r:id="rId16"/>
    <p:sldId id="265" r:id="rId17"/>
    <p:sldId id="267" r:id="rId18"/>
    <p:sldId id="375" r:id="rId19"/>
    <p:sldId id="272" r:id="rId20"/>
    <p:sldId id="273" r:id="rId21"/>
    <p:sldId id="266" r:id="rId22"/>
    <p:sldId id="369" r:id="rId23"/>
    <p:sldId id="362" r:id="rId24"/>
    <p:sldId id="269" r:id="rId25"/>
    <p:sldId id="370" r:id="rId26"/>
    <p:sldId id="367" r:id="rId27"/>
    <p:sldId id="376" r:id="rId28"/>
    <p:sldId id="379" r:id="rId29"/>
    <p:sldId id="378" r:id="rId30"/>
    <p:sldId id="368" r:id="rId31"/>
    <p:sldId id="377" r:id="rId32"/>
    <p:sldId id="259" r:id="rId33"/>
    <p:sldId id="258"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3"/>
    <p:restoredTop sz="93380"/>
  </p:normalViewPr>
  <p:slideViewPr>
    <p:cSldViewPr snapToGrid="0" snapToObjects="1">
      <p:cViewPr>
        <p:scale>
          <a:sx n="50" d="100"/>
          <a:sy n="50" d="100"/>
        </p:scale>
        <p:origin x="210" y="8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8T08:35:07.688"/>
    </inkml:context>
    <inkml:brush xml:id="br0">
      <inkml:brushProperty name="width" value="0.35" units="cm"/>
      <inkml:brushProperty name="height" value="0.35" units="cm"/>
      <inkml:brushProperty name="color" value="#E71224"/>
    </inkml:brush>
  </inkml:definitions>
  <inkml:trace contextRef="#ctx0" brushRef="#br0">4102 329 24575,'-33'0'0,"-6"0"0,-13 0 0,-12 0 0,27 0 0,-3 0 0,-6 0 0,-2 0 0,-7 1 0,-2 1 0,-5 2 0,-1 2 0,-3 2 0,0 2 0,-1 3 0,0 1 0,1 1 0,-1 0 0,-1 0 0,0 0 0,-1 2 0,-1 0 0,23-5 0,0 1 0,0 0 0,0 0 0,0 1 0,0 1 0,0 0 0,0 2 0,1-1 0,-22 8 0,1 0 0,3 2 0,1 0 0,3 1 0,1 0 0,2 0 0,0 1 0,0 3 0,0 0 0,0 2 0,0 1 0,-1 0 0,0 2 0,-1 2 0,1 1 0,-2 1 0,0 0 0,21-12 0,-1 0 0,1 0 0,-18 14 0,2 1 0,1 0 0,1 1 0,4 1 0,0 0 0,2 2 0,0 2-230,-1 3 1,1 2 229,15-16 0,2-1 0,-1 2 0,0 1 0,1 1 0,0 0 0,0 0 0,1 1 0,1 0 0,0-1 0,0 1 0,2 0 0,-12 18 0,2 1 0,1-1 0,2 0 0,3-3 0,2 1 0,3 0 0,2 1 0,3 0 0,2 2 0,3 1 0,3 2 0,1 3 0,2 1 0,1-2 0,3 1 0,1 2 0,1 0 0,1 1 0,1-1 0,0 1 0,2 0 0,-2 1 0,2 1 0,0-1 0,2 0 0,2 0 0,2 0 0,2 0 0,4 0 0,2-1 0,3 0 0,2-1 0,3-1 0,-6-22 0,0 0 0,1 0 0,0 0 0,2-1 0,0 1 0,0-1 0,2-1 0,0 0 0,1 1 0,2 0 0,0 0 0,1-1 0,2 0 0,0-1 0,3 1 0,0 0 0,2-1 0,0 1 0,2-1 0,0 1 0,1-1 0,1-1 0,1 0 0,3 1 0,1-2 0,0 1-288,4 1 0,0-1 0,1 1 288,1-2 0,1 1 0,1-1 0,-1-1 0,1 0 0,-1 0 0,1 0 0,-1 0 0,0-1 0,-1-3 0,0 1 0,0-2 0,-1 0 0,0-2 0,1 0 0,-1-1 0,1-1 0,1-2 0,-1 0 0,2 0 0,0-2 0,3 1 0,0-1 0,1 0 0,3 0 0,0-1 0,0 0 0,1 0 0,0-1 0,1-1 0,-2-1 0,0-2 0,1 1 0,2-1 0,1 0 0,1-1 0,2 0 0,1-2 0,1-1-246,-13-4 0,1 0 0,1-2 0,0 0 135,2 0 1,2-1-1,0-1 1,0 0 110,0-2 0,1 0 0,1-1 0,-1-1 0,1 0 0,0-1 0,0 0 0,0 0 0,-1-2 0,0 0 0,-1 0 0,1-1 0,-2 1 0,1-1 0,-1 0 0,0-1 0,-1 0 0,-1 0 0,0 0 0,0 0 0,-1 0 0,0 1 0,0-1 0,-1-1 0,16 0 0,0-2 0,-2-1 0,-3-1 0,-1-2 0,-1-1 0,-5-2 0,-1-1 0,-1-2 0,-4-1 0,-1-1 0,0 0-95,-3-1 0,0-1 0,-1 1 95,1 0 0,-1 0 0,0-1 0,0 1 0,0-1 0,0 0 0,21-8 0,0-1 0,-3 2 0,-1 0 0,-6 1 0,-2-1 200,-4 2 0,-1-2-200,-2 0 0,-1-1 402,1-3 1,-1-1-403,4-4 0,1-2 0,2-1 0,0-1 0,-1-2 0,0-1 0,-4 1 0,-1-1 491,-5 3 1,-3-1-234,-2-2 1,-2-1-95,-2-3 1,-2-1-165,-2-3 0,-1-2 0,-2-3 0,-3 0 0,-2-2 0,-3 0 0,-2-3 0,-1-1 0,0-3 0,-2-2 0,0-4 0,-2-1 0,-1-1 0,-1-1 0,-1 2 0,-2 1 0,-1 4 0,-2 0 0,-1 2 0,-1 0 0,0 3 0,-2 0 0,-1 2 0,0 0 0,0 2 0,0 1 0,0 3 0,-2 1 0,0 0 0,-1 2 0,-3 0 0,-1 0 0,-2 1 0,-1 0 0,-4-4 0,-1 0 0,-2-1 0,-1-1 0,-2-1 0,0-1 0,-2-1 0,-1 0 0,2 3 0,-2 2 0,0 0 0,-1 1 0,0 3 0,-2 1 0,1 3 0,-2 0 0,1 1 0,-2 0 0,0 1 0,-1 0 0,-1 0 0,1 0 0,-1 0 0,0 0 0,0-1 0,-2 0 0,1 1 0,0 0 0,-1-1 0,-1 0 0,0 2 0,-1 0 0,-1-1 0,-2 1 0,-1 1 0,-1 0 0,-3 1 0,-2 0 0,-5-2 0,-1 2 0,-5-2 0,-1 1-185,15 11 0,0 1 0,-1-1 185,-2 0 0,0-1 0,0 0 0,-2 0 0,1 0 0,-1 0 0,-1 0 0,-1 2 0,0 0 0,-1 0 0,1 0 0,-3 2 0,-2-1 0,-2 0 0,-1 2-328,-2 1 0,-2 1 0,0 0 315,-3 1 1,0 0 0,0 1 12,-1 0 0,-1 0 0,1 0 0,3 1 0,0 0 0,1-1 0,1-1 0,-1-2 0,2 0 0,1-2 0,1 0 0,0-2 0,-1 0 0,0 0 0,1-2 0,-3-1 0,-1-1 0,0 0 0,-3-2 0,0 0 0,-1-1 0,16 10 0,-1 0 0,0-1 0,0 1 0,-15-8 0,-1-1 0,0 1 0,4 2 0,0 1 0,0 0 0,5 4 0,0 0 0,1 1 0,2 0 0,1 0 0,1 1-20,4 4 0,1 0 1,1 1 19,-16-7 0,2 3 0,7 3 0,2 2 0,5 3 0,2 2 524,-26-8-524,11 1 983,7-2-920,5-2 2,-4-4-65,1-5 0,-4-4 0,-1 0 0,1 2 0,0 5 0,7 4 0,4 3 0,3 2 0,3 2 0,3 3 0,6 3 0,7 4 0,7 1 0,7 1 0,5 2 0,3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39E327-E26C-984B-AB9B-BC61758B14D1}" type="datetimeFigureOut">
              <a:rPr lang="en-GB" smtClean="0"/>
              <a:t>13/07/2022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BD1BB1-D899-4B4C-B827-FC132FBCF95F}" type="slidenum">
              <a:rPr lang="en-GB" smtClean="0"/>
              <a:t>‹#›</a:t>
            </a:fld>
            <a:endParaRPr lang="en-GB"/>
          </a:p>
        </p:txBody>
      </p:sp>
    </p:spTree>
    <p:extLst>
      <p:ext uri="{BB962C8B-B14F-4D97-AF65-F5344CB8AC3E}">
        <p14:creationId xmlns:p14="http://schemas.microsoft.com/office/powerpoint/2010/main" val="18543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Copies of footprint</a:t>
            </a:r>
          </a:p>
          <a:p>
            <a:r>
              <a:rPr lang="en-GB" dirty="0"/>
              <a:t>Discipline wheel</a:t>
            </a:r>
          </a:p>
          <a:p>
            <a:r>
              <a:rPr lang="en-GB" dirty="0"/>
              <a:t>I am thinking like a scholar</a:t>
            </a:r>
          </a:p>
          <a:p>
            <a:r>
              <a:rPr lang="en-GB" dirty="0"/>
              <a:t>5 minute lesson plan blank and exemplar</a:t>
            </a:r>
          </a:p>
        </p:txBody>
      </p:sp>
      <p:sp>
        <p:nvSpPr>
          <p:cNvPr id="4" name="Slide Number Placeholder 3"/>
          <p:cNvSpPr>
            <a:spLocks noGrp="1"/>
          </p:cNvSpPr>
          <p:nvPr>
            <p:ph type="sldNum" sz="quarter" idx="5"/>
          </p:nvPr>
        </p:nvSpPr>
        <p:spPr/>
        <p:txBody>
          <a:bodyPr/>
          <a:lstStyle/>
          <a:p>
            <a:fld id="{90BD1BB1-D899-4B4C-B827-FC132FBCF95F}" type="slidenum">
              <a:rPr lang="en-GB" smtClean="0"/>
              <a:t>1</a:t>
            </a:fld>
            <a:endParaRPr lang="en-GB"/>
          </a:p>
        </p:txBody>
      </p:sp>
    </p:spTree>
    <p:extLst>
      <p:ext uri="{BB962C8B-B14F-4D97-AF65-F5344CB8AC3E}">
        <p14:creationId xmlns:p14="http://schemas.microsoft.com/office/powerpoint/2010/main" val="93414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6-13 year olds</a:t>
            </a:r>
          </a:p>
          <a:p>
            <a:endParaRPr lang="en-GB" dirty="0"/>
          </a:p>
          <a:p>
            <a:r>
              <a:rPr lang="en-GB" dirty="0"/>
              <a:t>101 million is 1.7% of the global population in 2000 and 1.3% of the current global population. For 9% to equal 101 million, the population of children alone would be over 10 billion. Or is it 101 million over 20 years? What do those numbers actually mean?</a:t>
            </a:r>
          </a:p>
          <a:p>
            <a:endParaRPr lang="en-GB" dirty="0"/>
          </a:p>
          <a:p>
            <a:r>
              <a:rPr lang="en-GB" dirty="0"/>
              <a:t>2000 children aged 0-14 30.158% global population of 6.114 billion</a:t>
            </a:r>
          </a:p>
          <a:p>
            <a:r>
              <a:rPr lang="en-GB" dirty="0"/>
              <a:t>2020 25.482% global population of 7.762 billon</a:t>
            </a:r>
          </a:p>
          <a:p>
            <a:endParaRPr lang="en-GB" dirty="0"/>
          </a:p>
          <a:p>
            <a:r>
              <a:rPr lang="en-GB" dirty="0"/>
              <a:t>101 million children 1.7% of 6.114 billion, 1.3% of 7.762 billion</a:t>
            </a:r>
          </a:p>
          <a:p>
            <a:endParaRPr lang="en-GB" dirty="0"/>
          </a:p>
          <a:p>
            <a:endParaRPr lang="en-GB" dirty="0"/>
          </a:p>
          <a:p>
            <a:r>
              <a:rPr lang="en-GB" sz="1200" b="0" i="0" u="none" strike="noStrike" kern="1200" dirty="0">
                <a:solidFill>
                  <a:schemeClr val="tx1"/>
                </a:solidFill>
                <a:effectLst/>
                <a:latin typeface="+mn-lt"/>
                <a:ea typeface="+mn-ea"/>
                <a:cs typeface="+mn-cs"/>
              </a:rPr>
              <a:t>Even before COVID-19, the world was not on track to meet reading and mathematics targets. In 2019, only 59 per cent of children of grade three age were proficient in reading. The pandemic is projected to cause an additional 101 million children (roughly 9 per cent of those in primary and lower secondary school) to fall below the minimum reading proficiency threshold, increasing the total number of students falling behind to 584 million in 2020. This wipes out the progress achieved in education over the past 20 years. Similar declines are observed in the area of mathematics.</a:t>
            </a:r>
          </a:p>
          <a:p>
            <a:r>
              <a:rPr lang="en-GB" sz="1200" b="0" i="0" u="none" strike="noStrike" kern="1200" dirty="0">
                <a:solidFill>
                  <a:schemeClr val="tx1"/>
                </a:solidFill>
                <a:effectLst/>
                <a:latin typeface="+mn-lt"/>
                <a:ea typeface="+mn-ea"/>
                <a:cs typeface="+mn-cs"/>
              </a:rPr>
              <a:t>Nearly two thirds of the children falling behind live in Central and Southern Asia and Eastern and South-Eastern Asia. The proficiency rate was already very low in sub-Saharan Africa before the pandemic, so learning losses in this region would likely occur among children below the minimum level of proficiency. Recovery of the learning deficit globally could occur by 2024, but only if extraordinary efforts are made.</a:t>
            </a:r>
          </a:p>
          <a:p>
            <a:endParaRPr lang="en-GB" dirty="0"/>
          </a:p>
        </p:txBody>
      </p:sp>
      <p:sp>
        <p:nvSpPr>
          <p:cNvPr id="4" name="Slide Number Placeholder 3"/>
          <p:cNvSpPr>
            <a:spLocks noGrp="1"/>
          </p:cNvSpPr>
          <p:nvPr>
            <p:ph type="sldNum" sz="quarter" idx="5"/>
          </p:nvPr>
        </p:nvSpPr>
        <p:spPr/>
        <p:txBody>
          <a:bodyPr/>
          <a:lstStyle/>
          <a:p>
            <a:fld id="{90BD1BB1-D899-4B4C-B827-FC132FBCF95F}" type="slidenum">
              <a:rPr lang="en-GB" smtClean="0"/>
              <a:t>13</a:t>
            </a:fld>
            <a:endParaRPr lang="en-GB"/>
          </a:p>
        </p:txBody>
      </p:sp>
    </p:spTree>
    <p:extLst>
      <p:ext uri="{BB962C8B-B14F-4D97-AF65-F5344CB8AC3E}">
        <p14:creationId xmlns:p14="http://schemas.microsoft.com/office/powerpoint/2010/main" val="4096395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a:t>
            </a:r>
            <a:r>
              <a:rPr lang="en-GB" sz="1200" b="1" i="0" u="none" strike="noStrike" kern="1200" dirty="0">
                <a:solidFill>
                  <a:schemeClr val="tx1"/>
                </a:solidFill>
                <a:effectLst/>
                <a:latin typeface="+mn-lt"/>
                <a:ea typeface="+mn-ea"/>
                <a:cs typeface="+mn-cs"/>
              </a:rPr>
              <a:t>FTE of teachers has increased</a:t>
            </a:r>
            <a:r>
              <a:rPr lang="en-GB" sz="1200" b="0" i="0" u="none" strike="noStrike" kern="1200" dirty="0">
                <a:solidFill>
                  <a:schemeClr val="tx1"/>
                </a:solidFill>
                <a:effectLst/>
                <a:latin typeface="+mn-lt"/>
                <a:ea typeface="+mn-ea"/>
                <a:cs typeface="+mn-cs"/>
              </a:rPr>
              <a:t> by 7,000 since last year.</a:t>
            </a:r>
          </a:p>
          <a:p>
            <a:r>
              <a:rPr lang="en-GB" sz="1200" b="1" i="0" u="none" strike="noStrike" kern="1200" dirty="0">
                <a:solidFill>
                  <a:schemeClr val="tx1"/>
                </a:solidFill>
                <a:effectLst/>
                <a:latin typeface="+mn-lt"/>
                <a:ea typeface="+mn-ea"/>
                <a:cs typeface="+mn-cs"/>
              </a:rPr>
              <a:t>Retirements </a:t>
            </a:r>
            <a:r>
              <a:rPr lang="en-GB" sz="1200" b="0" i="0" u="none" strike="noStrike" kern="1200" dirty="0">
                <a:solidFill>
                  <a:schemeClr val="tx1"/>
                </a:solidFill>
                <a:effectLst/>
                <a:latin typeface="+mn-lt"/>
                <a:ea typeface="+mn-ea"/>
                <a:cs typeface="+mn-cs"/>
              </a:rPr>
              <a:t>from teaching continue to decline, likely due to increases in state pension age.</a:t>
            </a:r>
          </a:p>
          <a:p>
            <a:r>
              <a:rPr lang="en-GB" sz="1200" b="1" i="0" u="none" strike="noStrike" kern="1200" dirty="0">
                <a:solidFill>
                  <a:schemeClr val="tx1"/>
                </a:solidFill>
                <a:effectLst/>
                <a:latin typeface="+mn-lt"/>
                <a:ea typeface="+mn-ea"/>
                <a:cs typeface="+mn-cs"/>
              </a:rPr>
              <a:t>Retention </a:t>
            </a:r>
            <a:r>
              <a:rPr lang="en-GB" sz="1200" b="0" i="0" u="none" strike="noStrike" kern="1200" dirty="0">
                <a:solidFill>
                  <a:schemeClr val="tx1"/>
                </a:solidFill>
                <a:effectLst/>
                <a:latin typeface="+mn-lt"/>
                <a:ea typeface="+mn-ea"/>
                <a:cs typeface="+mn-cs"/>
              </a:rPr>
              <a:t>of teachers one year after they qualify continues to decrease, however retention of teachers who qualified two or more years ago has increased; a change to previously seen trends.</a:t>
            </a:r>
          </a:p>
          <a:p>
            <a:r>
              <a:rPr lang="en-GB" sz="1200" b="1" i="0" u="none" strike="noStrike" kern="1200" dirty="0">
                <a:solidFill>
                  <a:schemeClr val="tx1"/>
                </a:solidFill>
                <a:effectLst/>
                <a:latin typeface="+mn-lt"/>
                <a:ea typeface="+mn-ea"/>
                <a:cs typeface="+mn-cs"/>
              </a:rPr>
              <a:t>Pupil to teacher ratios</a:t>
            </a:r>
            <a:r>
              <a:rPr lang="en-GB" sz="1200" b="0" i="0" u="none" strike="noStrike" kern="1200" dirty="0">
                <a:solidFill>
                  <a:schemeClr val="tx1"/>
                </a:solidFill>
                <a:effectLst/>
                <a:latin typeface="+mn-lt"/>
                <a:ea typeface="+mn-ea"/>
                <a:cs typeface="+mn-cs"/>
              </a:rPr>
              <a:t> in nursery and primary schools has decreased due to more teachers and stabilising pupil numbers.</a:t>
            </a:r>
          </a:p>
          <a:p>
            <a:r>
              <a:rPr lang="en-GB" sz="1200" b="1" i="0" u="none" strike="noStrike" kern="1200" dirty="0">
                <a:solidFill>
                  <a:schemeClr val="tx1"/>
                </a:solidFill>
                <a:effectLst/>
                <a:latin typeface="+mn-lt"/>
                <a:ea typeface="+mn-ea"/>
                <a:cs typeface="+mn-cs"/>
              </a:rPr>
              <a:t>2 in 5 teaching hours</a:t>
            </a:r>
            <a:r>
              <a:rPr lang="en-GB" sz="1200" b="0" i="0" u="none" strike="noStrike" kern="1200" dirty="0">
                <a:solidFill>
                  <a:schemeClr val="tx1"/>
                </a:solidFill>
                <a:effectLst/>
                <a:latin typeface="+mn-lt"/>
                <a:ea typeface="+mn-ea"/>
                <a:cs typeface="+mn-cs"/>
              </a:rPr>
              <a:t> were spent teaching English Baccalaureate (EBacc) subjects of mathematics, English, sciences (including computer science), history, geography and modern languages.</a:t>
            </a:r>
          </a:p>
          <a:p>
            <a:r>
              <a:rPr lang="en-GB" sz="1200" b="0" i="0" u="none" strike="noStrike" kern="1200" dirty="0">
                <a:solidFill>
                  <a:schemeClr val="tx1"/>
                </a:solidFill>
                <a:effectLst/>
                <a:latin typeface="+mn-lt"/>
                <a:ea typeface="+mn-ea"/>
                <a:cs typeface="+mn-cs"/>
              </a:rPr>
              <a:t>The number of </a:t>
            </a:r>
            <a:r>
              <a:rPr lang="en-GB" sz="1200" b="1" i="0" u="none" strike="noStrike" kern="1200" dirty="0">
                <a:solidFill>
                  <a:schemeClr val="tx1"/>
                </a:solidFill>
                <a:effectLst/>
                <a:latin typeface="+mn-lt"/>
                <a:ea typeface="+mn-ea"/>
                <a:cs typeface="+mn-cs"/>
              </a:rPr>
              <a:t>temporarily filled</a:t>
            </a:r>
            <a:r>
              <a:rPr lang="en-GB" sz="1200" b="0" i="0" u="none" strike="noStrike" kern="1200" dirty="0">
                <a:solidFill>
                  <a:schemeClr val="tx1"/>
                </a:solidFill>
                <a:effectLst/>
                <a:latin typeface="+mn-lt"/>
                <a:ea typeface="+mn-ea"/>
                <a:cs typeface="+mn-cs"/>
              </a:rPr>
              <a:t> teacher posts has decreased to levels comparable to 2012</a:t>
            </a:r>
          </a:p>
          <a:p>
            <a:endParaRPr lang="en-GB" dirty="0"/>
          </a:p>
        </p:txBody>
      </p:sp>
      <p:sp>
        <p:nvSpPr>
          <p:cNvPr id="4" name="Slide Number Placeholder 3"/>
          <p:cNvSpPr>
            <a:spLocks noGrp="1"/>
          </p:cNvSpPr>
          <p:nvPr>
            <p:ph type="sldNum" sz="quarter" idx="5"/>
          </p:nvPr>
        </p:nvSpPr>
        <p:spPr/>
        <p:txBody>
          <a:bodyPr/>
          <a:lstStyle/>
          <a:p>
            <a:fld id="{90BD1BB1-D899-4B4C-B827-FC132FBCF95F}" type="slidenum">
              <a:rPr lang="en-GB" smtClean="0"/>
              <a:t>14</a:t>
            </a:fld>
            <a:endParaRPr lang="en-GB"/>
          </a:p>
        </p:txBody>
      </p:sp>
    </p:spTree>
    <p:extLst>
      <p:ext uri="{BB962C8B-B14F-4D97-AF65-F5344CB8AC3E}">
        <p14:creationId xmlns:p14="http://schemas.microsoft.com/office/powerpoint/2010/main" val="832739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Segoe UI"/>
                <a:cs typeface="Segoe UI"/>
              </a:rPr>
              <a:t>Correlation not causation</a:t>
            </a:r>
            <a:endParaRPr lang="en-US" sz="1200"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90BD1BB1-D899-4B4C-B827-FC132FBCF95F}" type="slidenum">
              <a:rPr lang="en-GB" smtClean="0"/>
              <a:t>17</a:t>
            </a:fld>
            <a:endParaRPr lang="en-GB"/>
          </a:p>
        </p:txBody>
      </p:sp>
    </p:spTree>
    <p:extLst>
      <p:ext uri="{BB962C8B-B14F-4D97-AF65-F5344CB8AC3E}">
        <p14:creationId xmlns:p14="http://schemas.microsoft.com/office/powerpoint/2010/main" val="3916520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Disciplinary questions can be answered by one discipline alone.</a:t>
            </a:r>
          </a:p>
          <a:p>
            <a:pPr marL="0" indent="0">
              <a:buNone/>
            </a:pPr>
            <a:r>
              <a:rPr lang="en-GB" dirty="0"/>
              <a:t>Bridging questions can be answered by two or more disciplines.</a:t>
            </a:r>
          </a:p>
          <a:p>
            <a:pPr marL="0" indent="0">
              <a:buNone/>
            </a:pPr>
            <a:r>
              <a:rPr lang="en-GB" dirty="0"/>
              <a:t>Epistemic insight helps you articulate which questions are disciplinary and the role of each discipline in bridging and big questions.</a:t>
            </a:r>
          </a:p>
          <a:p>
            <a:endParaRPr lang="en-GB" dirty="0"/>
          </a:p>
        </p:txBody>
      </p:sp>
      <p:sp>
        <p:nvSpPr>
          <p:cNvPr id="4" name="Slide Number Placeholder 3"/>
          <p:cNvSpPr>
            <a:spLocks noGrp="1"/>
          </p:cNvSpPr>
          <p:nvPr>
            <p:ph type="sldNum" sz="quarter" idx="5"/>
          </p:nvPr>
        </p:nvSpPr>
        <p:spPr/>
        <p:txBody>
          <a:bodyPr/>
          <a:lstStyle/>
          <a:p>
            <a:fld id="{90BD1BB1-D899-4B4C-B827-FC132FBCF95F}" type="slidenum">
              <a:rPr lang="en-GB" smtClean="0"/>
              <a:t>20</a:t>
            </a:fld>
            <a:endParaRPr lang="en-GB"/>
          </a:p>
        </p:txBody>
      </p:sp>
    </p:spTree>
    <p:extLst>
      <p:ext uri="{BB962C8B-B14F-4D97-AF65-F5344CB8AC3E}">
        <p14:creationId xmlns:p14="http://schemas.microsoft.com/office/powerpoint/2010/main" val="2715087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Sort and generate activity – add another question to each group. Flipchart Venn and post-its.</a:t>
            </a:r>
          </a:p>
        </p:txBody>
      </p:sp>
      <p:sp>
        <p:nvSpPr>
          <p:cNvPr id="4" name="Slide Number Placeholder 3"/>
          <p:cNvSpPr>
            <a:spLocks noGrp="1"/>
          </p:cNvSpPr>
          <p:nvPr>
            <p:ph type="sldNum" sz="quarter" idx="5"/>
          </p:nvPr>
        </p:nvSpPr>
        <p:spPr/>
        <p:txBody>
          <a:bodyPr/>
          <a:lstStyle/>
          <a:p>
            <a:fld id="{90BD1BB1-D899-4B4C-B827-FC132FBCF95F}" type="slidenum">
              <a:rPr lang="en-GB" smtClean="0"/>
              <a:t>21</a:t>
            </a:fld>
            <a:endParaRPr lang="en-GB"/>
          </a:p>
        </p:txBody>
      </p:sp>
    </p:spTree>
    <p:extLst>
      <p:ext uri="{BB962C8B-B14F-4D97-AF65-F5344CB8AC3E}">
        <p14:creationId xmlns:p14="http://schemas.microsoft.com/office/powerpoint/2010/main" val="4043889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Vevox</a:t>
            </a:r>
            <a:r>
              <a:rPr lang="en-GB" dirty="0"/>
              <a:t> poll – word cloud</a:t>
            </a:r>
          </a:p>
        </p:txBody>
      </p:sp>
      <p:sp>
        <p:nvSpPr>
          <p:cNvPr id="4" name="Slide Number Placeholder 3"/>
          <p:cNvSpPr>
            <a:spLocks noGrp="1"/>
          </p:cNvSpPr>
          <p:nvPr>
            <p:ph type="sldNum" sz="quarter" idx="5"/>
          </p:nvPr>
        </p:nvSpPr>
        <p:spPr/>
        <p:txBody>
          <a:bodyPr/>
          <a:lstStyle/>
          <a:p>
            <a:fld id="{90BD1BB1-D899-4B4C-B827-FC132FBCF95F}" type="slidenum">
              <a:rPr lang="en-GB" smtClean="0"/>
              <a:t>23</a:t>
            </a:fld>
            <a:endParaRPr lang="en-GB"/>
          </a:p>
        </p:txBody>
      </p:sp>
    </p:spTree>
    <p:extLst>
      <p:ext uri="{BB962C8B-B14F-4D97-AF65-F5344CB8AC3E}">
        <p14:creationId xmlns:p14="http://schemas.microsoft.com/office/powerpoint/2010/main" val="2591076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does mathematics understand this question? (Questions)</a:t>
            </a:r>
          </a:p>
          <a:p>
            <a:r>
              <a:rPr lang="en-GB" dirty="0"/>
              <a:t>How does mathematics investigate questions? (Methods)</a:t>
            </a:r>
          </a:p>
          <a:p>
            <a:r>
              <a:rPr lang="en-GB" dirty="0"/>
              <a:t>How would mathematics know if it has a good answer? (Norms of thought)</a:t>
            </a:r>
          </a:p>
          <a:p>
            <a:r>
              <a:rPr lang="en-GB" dirty="0"/>
              <a:t>How can I make a better answer?</a:t>
            </a:r>
          </a:p>
          <a:p>
            <a:endParaRPr lang="en-GB" dirty="0"/>
          </a:p>
        </p:txBody>
      </p:sp>
      <p:sp>
        <p:nvSpPr>
          <p:cNvPr id="4" name="Slide Number Placeholder 3"/>
          <p:cNvSpPr>
            <a:spLocks noGrp="1"/>
          </p:cNvSpPr>
          <p:nvPr>
            <p:ph type="sldNum" sz="quarter" idx="5"/>
          </p:nvPr>
        </p:nvSpPr>
        <p:spPr/>
        <p:txBody>
          <a:bodyPr/>
          <a:lstStyle/>
          <a:p>
            <a:fld id="{90BD1BB1-D899-4B4C-B827-FC132FBCF95F}" type="slidenum">
              <a:rPr lang="en-GB" smtClean="0"/>
              <a:t>26</a:t>
            </a:fld>
            <a:endParaRPr lang="en-GB"/>
          </a:p>
        </p:txBody>
      </p:sp>
    </p:spTree>
    <p:extLst>
      <p:ext uri="{BB962C8B-B14F-4D97-AF65-F5344CB8AC3E}">
        <p14:creationId xmlns:p14="http://schemas.microsoft.com/office/powerpoint/2010/main" val="74766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inspiration for this lecture is the phrase at the top. Purpose of study for maths is often far from minds when planning units and lessons.</a:t>
            </a:r>
          </a:p>
          <a:p>
            <a:endParaRPr lang="en-GB" dirty="0"/>
          </a:p>
        </p:txBody>
      </p:sp>
      <p:sp>
        <p:nvSpPr>
          <p:cNvPr id="4" name="Slide Number Placeholder 3"/>
          <p:cNvSpPr>
            <a:spLocks noGrp="1"/>
          </p:cNvSpPr>
          <p:nvPr>
            <p:ph type="sldNum" sz="quarter" idx="5"/>
          </p:nvPr>
        </p:nvSpPr>
        <p:spPr/>
        <p:txBody>
          <a:bodyPr/>
          <a:lstStyle/>
          <a:p>
            <a:fld id="{90BD1BB1-D899-4B4C-B827-FC132FBCF95F}" type="slidenum">
              <a:rPr lang="en-GB" smtClean="0"/>
              <a:t>4</a:t>
            </a:fld>
            <a:endParaRPr lang="en-GB"/>
          </a:p>
        </p:txBody>
      </p:sp>
    </p:spTree>
    <p:extLst>
      <p:ext uri="{BB962C8B-B14F-4D97-AF65-F5344CB8AC3E}">
        <p14:creationId xmlns:p14="http://schemas.microsoft.com/office/powerpoint/2010/main" val="3121979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rarely discussed consequence of innumeracy is its link with belief in pseudoscience. On one had we have genetic engineering, laser technology and microchip circuits, on the other tarot cards, crystals and mediums.</a:t>
            </a:r>
          </a:p>
          <a:p>
            <a:r>
              <a:rPr lang="en-GB" dirty="0"/>
              <a:t>Erroneous perception of risk leads to unfounded and crippling anxiety or to impossible and economically paralysing demands for risk-free guarantees.</a:t>
            </a:r>
          </a:p>
          <a:p>
            <a:endParaRPr lang="en-GB" dirty="0"/>
          </a:p>
        </p:txBody>
      </p:sp>
      <p:sp>
        <p:nvSpPr>
          <p:cNvPr id="4" name="Slide Number Placeholder 3"/>
          <p:cNvSpPr>
            <a:spLocks noGrp="1"/>
          </p:cNvSpPr>
          <p:nvPr>
            <p:ph type="sldNum" sz="quarter" idx="5"/>
          </p:nvPr>
        </p:nvSpPr>
        <p:spPr/>
        <p:txBody>
          <a:bodyPr/>
          <a:lstStyle/>
          <a:p>
            <a:fld id="{90BD1BB1-D899-4B4C-B827-FC132FBCF95F}" type="slidenum">
              <a:rPr lang="en-GB" smtClean="0"/>
              <a:t>5</a:t>
            </a:fld>
            <a:endParaRPr lang="en-GB"/>
          </a:p>
        </p:txBody>
      </p:sp>
    </p:spTree>
    <p:extLst>
      <p:ext uri="{BB962C8B-B14F-4D97-AF65-F5344CB8AC3E}">
        <p14:creationId xmlns:p14="http://schemas.microsoft.com/office/powerpoint/2010/main" val="24513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mathematical equivalent of a double-negative in English. It doesn’t seem to inspire the same reaction however. What it means is that 50% of that area is expected to receive some rainfall at some point in that 24 hour period.</a:t>
            </a:r>
          </a:p>
          <a:p>
            <a:endParaRPr lang="en-GB" dirty="0"/>
          </a:p>
          <a:p>
            <a:r>
              <a:rPr lang="en-GB" dirty="0"/>
              <a:t>A 50 percent chance of rain means </a:t>
            </a:r>
            <a:r>
              <a:rPr lang="en-GB" b="0" dirty="0"/>
              <a:t>there is a 50 percent chance for any one spot in the forecast area to get wet during the forecast period. (Met Office)</a:t>
            </a:r>
          </a:p>
          <a:p>
            <a:r>
              <a:rPr lang="en-GB" dirty="0"/>
              <a:t>50% (or half of our viewing area) will see some kind of wet weather. (US forecasts)</a:t>
            </a:r>
          </a:p>
          <a:p>
            <a:r>
              <a:rPr lang="en-GB" dirty="0"/>
              <a:t>80% confident it will rain in 40% of the area, then a 50% chance of rain. (Precipitation probability)</a:t>
            </a:r>
          </a:p>
          <a:p>
            <a:endParaRPr lang="en-GB" dirty="0"/>
          </a:p>
          <a:p>
            <a:r>
              <a:rPr lang="en-GB" dirty="0"/>
              <a:t>Measurable precipitation 1/100”.</a:t>
            </a:r>
          </a:p>
          <a:p>
            <a:endParaRPr lang="en-GB" dirty="0"/>
          </a:p>
          <a:p>
            <a:r>
              <a:rPr lang="en-GB" dirty="0"/>
              <a:t>But on top of all those variables, is the plain fact that these are independent events. The chance of rain, however defined, is still only 50%,</a:t>
            </a:r>
          </a:p>
        </p:txBody>
      </p:sp>
      <p:sp>
        <p:nvSpPr>
          <p:cNvPr id="4" name="Slide Number Placeholder 3"/>
          <p:cNvSpPr>
            <a:spLocks noGrp="1"/>
          </p:cNvSpPr>
          <p:nvPr>
            <p:ph type="sldNum" sz="quarter" idx="5"/>
          </p:nvPr>
        </p:nvSpPr>
        <p:spPr/>
        <p:txBody>
          <a:bodyPr/>
          <a:lstStyle/>
          <a:p>
            <a:fld id="{90BD1BB1-D899-4B4C-B827-FC132FBCF95F}" type="slidenum">
              <a:rPr lang="en-GB" smtClean="0"/>
              <a:t>6</a:t>
            </a:fld>
            <a:endParaRPr lang="en-GB"/>
          </a:p>
        </p:txBody>
      </p:sp>
    </p:spTree>
    <p:extLst>
      <p:ext uri="{BB962C8B-B14F-4D97-AF65-F5344CB8AC3E}">
        <p14:creationId xmlns:p14="http://schemas.microsoft.com/office/powerpoint/2010/main" val="467719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cards, 1 is black on both sides, 1 is red on both sides, 1 is black one side and red the other. Cards are dropped into a hat and you are asked to pick one but only to look at one side – let’s say it’s red. You agree that it can’t possibly be the card that is black both sides and therefore is one of the two other cards. You are offered an even money bet that it is the red-red card. Is this a fair bet?</a:t>
            </a:r>
          </a:p>
          <a:p>
            <a:endParaRPr lang="en-GB" dirty="0"/>
          </a:p>
          <a:p>
            <a:r>
              <a:rPr lang="en-GB" dirty="0"/>
              <a:t>There are two ways I can win, but only 1 way you can win. It could be the red side of the red-black card (you win), one side of the red-red card (I win) or the other side of the red-red card (I win). My chances of winning are 2/3.</a:t>
            </a:r>
          </a:p>
          <a:p>
            <a:endParaRPr lang="en-GB" dirty="0"/>
          </a:p>
        </p:txBody>
      </p:sp>
      <p:sp>
        <p:nvSpPr>
          <p:cNvPr id="4" name="Slide Number Placeholder 3"/>
          <p:cNvSpPr>
            <a:spLocks noGrp="1"/>
          </p:cNvSpPr>
          <p:nvPr>
            <p:ph type="sldNum" sz="quarter" idx="5"/>
          </p:nvPr>
        </p:nvSpPr>
        <p:spPr/>
        <p:txBody>
          <a:bodyPr/>
          <a:lstStyle/>
          <a:p>
            <a:fld id="{90BD1BB1-D899-4B4C-B827-FC132FBCF95F}" type="slidenum">
              <a:rPr lang="en-GB" smtClean="0"/>
              <a:t>7</a:t>
            </a:fld>
            <a:endParaRPr lang="en-GB"/>
          </a:p>
        </p:txBody>
      </p:sp>
    </p:spTree>
    <p:extLst>
      <p:ext uri="{BB962C8B-B14F-4D97-AF65-F5344CB8AC3E}">
        <p14:creationId xmlns:p14="http://schemas.microsoft.com/office/powerpoint/2010/main" val="667787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10 000 tests, on average 50 of the 10 000 people will have the disease. As the test is 98% accurate, 49 of those people will get a positive test result.</a:t>
            </a:r>
          </a:p>
          <a:p>
            <a:r>
              <a:rPr lang="en-GB" dirty="0"/>
              <a:t>Of the 9,950 disease-free people, 2% will get a false-positive. That’s 199 false positives. </a:t>
            </a:r>
          </a:p>
          <a:p>
            <a:r>
              <a:rPr lang="en-GB" dirty="0"/>
              <a:t>So out of 10 000 tests, there are 248 positive test results, of which 199 are false positives. That means the probability of having the disease is 49 / 248 which is just shy of 20%.</a:t>
            </a:r>
          </a:p>
          <a:p>
            <a:r>
              <a:rPr lang="en-GB" dirty="0"/>
              <a:t>This is why we need to be careful when instituting mandatory or widespread testing for drugs or disease. Many tests are less than 98% reliable.</a:t>
            </a:r>
          </a:p>
        </p:txBody>
      </p:sp>
      <p:sp>
        <p:nvSpPr>
          <p:cNvPr id="4" name="Slide Number Placeholder 3"/>
          <p:cNvSpPr>
            <a:spLocks noGrp="1"/>
          </p:cNvSpPr>
          <p:nvPr>
            <p:ph type="sldNum" sz="quarter" idx="5"/>
          </p:nvPr>
        </p:nvSpPr>
        <p:spPr/>
        <p:txBody>
          <a:bodyPr/>
          <a:lstStyle/>
          <a:p>
            <a:fld id="{90BD1BB1-D899-4B4C-B827-FC132FBCF95F}" type="slidenum">
              <a:rPr lang="en-GB" smtClean="0"/>
              <a:t>8</a:t>
            </a:fld>
            <a:endParaRPr lang="en-GB"/>
          </a:p>
        </p:txBody>
      </p:sp>
    </p:spTree>
    <p:extLst>
      <p:ext uri="{BB962C8B-B14F-4D97-AF65-F5344CB8AC3E}">
        <p14:creationId xmlns:p14="http://schemas.microsoft.com/office/powerpoint/2010/main" val="347393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1000 000 = 11.5 days so approx. 9.30pm, 11.30pm on the 4</a:t>
            </a:r>
            <a:r>
              <a:rPr lang="en-GB" baseline="30000" dirty="0"/>
              <a:t>th</a:t>
            </a:r>
            <a:r>
              <a:rPr lang="en-GB" dirty="0"/>
              <a:t> April or 2.30am on the 5</a:t>
            </a:r>
            <a:r>
              <a:rPr lang="en-GB" baseline="30000" dirty="0"/>
              <a:t>th</a:t>
            </a:r>
            <a:r>
              <a:rPr lang="en-GB" dirty="0"/>
              <a:t> April.</a:t>
            </a:r>
          </a:p>
          <a:p>
            <a:r>
              <a:rPr lang="en-GB" dirty="0"/>
              <a:t>1 000 000 000 = 32 years Around this day in 2054.</a:t>
            </a:r>
          </a:p>
          <a:p>
            <a:r>
              <a:rPr lang="en-GB" dirty="0"/>
              <a:t>Neanderthal man disappeared about a trillion seconds ago (40 000 years ago).</a:t>
            </a:r>
          </a:p>
        </p:txBody>
      </p:sp>
      <p:sp>
        <p:nvSpPr>
          <p:cNvPr id="4" name="Slide Number Placeholder 3"/>
          <p:cNvSpPr>
            <a:spLocks noGrp="1"/>
          </p:cNvSpPr>
          <p:nvPr>
            <p:ph type="sldNum" sz="quarter" idx="5"/>
          </p:nvPr>
        </p:nvSpPr>
        <p:spPr/>
        <p:txBody>
          <a:bodyPr/>
          <a:lstStyle/>
          <a:p>
            <a:fld id="{90BD1BB1-D899-4B4C-B827-FC132FBCF95F}" type="slidenum">
              <a:rPr lang="en-GB" smtClean="0"/>
              <a:t>9</a:t>
            </a:fld>
            <a:endParaRPr lang="en-GB"/>
          </a:p>
        </p:txBody>
      </p:sp>
    </p:spTree>
    <p:extLst>
      <p:ext uri="{BB962C8B-B14F-4D97-AF65-F5344CB8AC3E}">
        <p14:creationId xmlns:p14="http://schemas.microsoft.com/office/powerpoint/2010/main" val="491558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UK childcare is 3</a:t>
            </a:r>
            <a:r>
              <a:rPr lang="en-GB" baseline="30000" dirty="0"/>
              <a:t>rd</a:t>
            </a:r>
            <a:r>
              <a:rPr lang="en-GB" dirty="0"/>
              <a:t> most expensive in the world.</a:t>
            </a:r>
          </a:p>
          <a:p>
            <a:r>
              <a:rPr lang="en-GB" dirty="0"/>
              <a:t>£70 per family per year, £1.35 per family per week.</a:t>
            </a:r>
          </a:p>
        </p:txBody>
      </p:sp>
      <p:sp>
        <p:nvSpPr>
          <p:cNvPr id="4" name="Slide Number Placeholder 3"/>
          <p:cNvSpPr>
            <a:spLocks noGrp="1"/>
          </p:cNvSpPr>
          <p:nvPr>
            <p:ph type="sldNum" sz="quarter" idx="5"/>
          </p:nvPr>
        </p:nvSpPr>
        <p:spPr/>
        <p:txBody>
          <a:bodyPr/>
          <a:lstStyle/>
          <a:p>
            <a:fld id="{90BD1BB1-D899-4B4C-B827-FC132FBCF95F}" type="slidenum">
              <a:rPr lang="en-GB" smtClean="0"/>
              <a:t>10</a:t>
            </a:fld>
            <a:endParaRPr lang="en-GB"/>
          </a:p>
        </p:txBody>
      </p:sp>
    </p:spTree>
    <p:extLst>
      <p:ext uri="{BB962C8B-B14F-4D97-AF65-F5344CB8AC3E}">
        <p14:creationId xmlns:p14="http://schemas.microsoft.com/office/powerpoint/2010/main" val="2980627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BD1BB1-D899-4B4C-B827-FC132FBCF95F}" type="slidenum">
              <a:rPr lang="en-GB" smtClean="0"/>
              <a:t>11</a:t>
            </a:fld>
            <a:endParaRPr lang="en-GB"/>
          </a:p>
        </p:txBody>
      </p:sp>
    </p:spTree>
    <p:extLst>
      <p:ext uri="{BB962C8B-B14F-4D97-AF65-F5344CB8AC3E}">
        <p14:creationId xmlns:p14="http://schemas.microsoft.com/office/powerpoint/2010/main" val="3326978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F25B5-26B8-5E44-9313-733D729536CA}"/>
              </a:ext>
            </a:extLst>
          </p:cNvPr>
          <p:cNvSpPr>
            <a:spLocks noGrp="1"/>
          </p:cNvSpPr>
          <p:nvPr>
            <p:ph type="ctrTitle"/>
          </p:nvPr>
        </p:nvSpPr>
        <p:spPr>
          <a:xfrm>
            <a:off x="1524000" y="1122363"/>
            <a:ext cx="9144000" cy="2387600"/>
          </a:xfrm>
          <a:solidFill>
            <a:schemeClr val="bg1"/>
          </a:solidFill>
        </p:spPr>
        <p:txBody>
          <a:bodyPr anchor="b"/>
          <a:lstStyle>
            <a:lvl1pPr algn="ctr">
              <a:defRPr sz="6000"/>
            </a:lvl1pPr>
          </a:lstStyle>
          <a:p>
            <a:r>
              <a:rPr lang="en-GB"/>
              <a:t>Click to edit Master title style</a:t>
            </a:r>
            <a:endParaRPr lang="en-GB" dirty="0"/>
          </a:p>
        </p:txBody>
      </p:sp>
      <p:sp>
        <p:nvSpPr>
          <p:cNvPr id="3" name="Subtitle 2">
            <a:extLst>
              <a:ext uri="{FF2B5EF4-FFF2-40B4-BE49-F238E27FC236}">
                <a16:creationId xmlns:a16="http://schemas.microsoft.com/office/drawing/2014/main" id="{30E67E1D-0955-E848-B67E-F84CFCEE130E}"/>
              </a:ext>
            </a:extLst>
          </p:cNvPr>
          <p:cNvSpPr>
            <a:spLocks noGrp="1"/>
          </p:cNvSpPr>
          <p:nvPr>
            <p:ph type="subTitle" idx="1"/>
          </p:nvPr>
        </p:nvSpPr>
        <p:spPr>
          <a:xfrm>
            <a:off x="1524000" y="3602038"/>
            <a:ext cx="9144000" cy="1155699"/>
          </a:xfrm>
          <a:solidFill>
            <a:schemeClr val="bg1"/>
          </a:solidFill>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pic>
        <p:nvPicPr>
          <p:cNvPr id="8" name="Picture 7" descr="Text&#10;&#10;Description automatically generated">
            <a:extLst>
              <a:ext uri="{FF2B5EF4-FFF2-40B4-BE49-F238E27FC236}">
                <a16:creationId xmlns:a16="http://schemas.microsoft.com/office/drawing/2014/main" id="{061FFBAE-17CE-E34A-A421-CA75BA447384}"/>
              </a:ext>
            </a:extLst>
          </p:cNvPr>
          <p:cNvPicPr>
            <a:picLocks noChangeAspect="1"/>
          </p:cNvPicPr>
          <p:nvPr userDrawn="1"/>
        </p:nvPicPr>
        <p:blipFill>
          <a:blip r:embed="rId2"/>
          <a:stretch>
            <a:fillRect/>
          </a:stretch>
        </p:blipFill>
        <p:spPr>
          <a:xfrm>
            <a:off x="9486900" y="4757737"/>
            <a:ext cx="2362200" cy="1955800"/>
          </a:xfrm>
          <a:prstGeom prst="rect">
            <a:avLst/>
          </a:prstGeom>
        </p:spPr>
      </p:pic>
    </p:spTree>
    <p:extLst>
      <p:ext uri="{BB962C8B-B14F-4D97-AF65-F5344CB8AC3E}">
        <p14:creationId xmlns:p14="http://schemas.microsoft.com/office/powerpoint/2010/main" val="1653148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71EA-C45D-9D40-99C4-98B00C98C213}"/>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F99F0FF-0D0C-F943-9C2E-0C9A13717E5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9511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64297B-CAE2-0D4B-B78C-224ECF70DE5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EEC31E6-B215-4A4A-AE15-B1D75BE177A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49035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8E99-AEFF-7C4D-BC80-009F9DD5495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1D01920-0CD3-FE40-9C8F-1C2AD5078B8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33860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A8DB-095A-7E45-8CE6-E4720D2882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500820C-46A6-D145-A164-B6FE4CAA6B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422934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24EA-377C-3746-87E8-2A3776185CB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773C1D5-537D-E94C-A7DB-FFDFAC21D4C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8B4A02A-1FE2-E942-B93C-20A3FCAAB7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9459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A7A5-1C5A-1648-97A5-15EDA57E47E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BA1ABFE-AC45-AA49-8E69-85F35665C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8F71E77-8636-9747-8C9F-4976ED4182D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2D7F485-91CC-3944-9DAD-695A243878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ACB0020-32DB-2A44-AC15-AC0AD9C47FA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2835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52B-468A-7942-B43D-CA07CD1A136C}"/>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638685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936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97160-1C42-E14E-BFFE-1CE0390E76A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E8AD085-3030-3C4D-A461-227E221585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89F4858-DE40-0649-9A62-4C50BF74B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01836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B0B4-855E-5145-A4C4-3D01BFCF30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531609D-7D18-9743-9903-59BE142585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8248C350-089A-CB41-BBEC-57C2C06090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601237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CBEBF-5333-214A-9A0D-50005B2AABF5}"/>
              </a:ext>
            </a:extLst>
          </p:cNvPr>
          <p:cNvSpPr>
            <a:spLocks noGrp="1"/>
          </p:cNvSpPr>
          <p:nvPr>
            <p:ph type="title"/>
          </p:nvPr>
        </p:nvSpPr>
        <p:spPr>
          <a:xfrm>
            <a:off x="838200" y="365125"/>
            <a:ext cx="10515600" cy="1325563"/>
          </a:xfrm>
          <a:prstGeom prst="rect">
            <a:avLst/>
          </a:prstGeom>
          <a:solidFill>
            <a:schemeClr val="bg1"/>
          </a:solidFill>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C9094EE5-1E7B-7143-A8FB-02F707F4D834}"/>
              </a:ext>
            </a:extLst>
          </p:cNvPr>
          <p:cNvSpPr>
            <a:spLocks noGrp="1"/>
          </p:cNvSpPr>
          <p:nvPr>
            <p:ph type="body" idx="1"/>
          </p:nvPr>
        </p:nvSpPr>
        <p:spPr>
          <a:xfrm>
            <a:off x="838200" y="1825625"/>
            <a:ext cx="10515600" cy="4351338"/>
          </a:xfrm>
          <a:prstGeom prst="rect">
            <a:avLst/>
          </a:prstGeom>
          <a:solidFill>
            <a:schemeClr val="bg1"/>
          </a:solidFill>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57811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9.emf"/><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gapminder.o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Lightbulb and gear outline">
            <a:extLst>
              <a:ext uri="{FF2B5EF4-FFF2-40B4-BE49-F238E27FC236}">
                <a16:creationId xmlns:a16="http://schemas.microsoft.com/office/drawing/2014/main" id="{C9AEE7D8-C141-C246-B34F-89277D559F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505652">
            <a:off x="7589804" y="4806816"/>
            <a:ext cx="1318816" cy="1318816"/>
          </a:xfrm>
          <a:prstGeom prst="rect">
            <a:avLst/>
          </a:prstGeom>
        </p:spPr>
      </p:pic>
      <p:sp>
        <p:nvSpPr>
          <p:cNvPr id="3" name="Subtitle 2">
            <a:extLst>
              <a:ext uri="{FF2B5EF4-FFF2-40B4-BE49-F238E27FC236}">
                <a16:creationId xmlns:a16="http://schemas.microsoft.com/office/drawing/2014/main" id="{901F3257-DDC3-3E48-911C-D174A0B61662}"/>
              </a:ext>
            </a:extLst>
          </p:cNvPr>
          <p:cNvSpPr>
            <a:spLocks noGrp="1"/>
          </p:cNvSpPr>
          <p:nvPr>
            <p:ph type="subTitle" idx="1"/>
          </p:nvPr>
        </p:nvSpPr>
        <p:spPr/>
        <p:txBody>
          <a:bodyPr/>
          <a:lstStyle/>
          <a:p>
            <a:r>
              <a:rPr lang="en-GB" dirty="0"/>
              <a:t>PFD4003 DEVELOPING MATHEMATICAL MINDS</a:t>
            </a:r>
          </a:p>
          <a:p>
            <a:r>
              <a:rPr lang="en-GB" dirty="0"/>
              <a:t>NICOLA TIERNEY</a:t>
            </a:r>
          </a:p>
        </p:txBody>
      </p:sp>
      <p:sp>
        <p:nvSpPr>
          <p:cNvPr id="2" name="Title 1">
            <a:extLst>
              <a:ext uri="{FF2B5EF4-FFF2-40B4-BE49-F238E27FC236}">
                <a16:creationId xmlns:a16="http://schemas.microsoft.com/office/drawing/2014/main" id="{EC019C0E-3349-D845-98B8-5932ED3F4E77}"/>
              </a:ext>
            </a:extLst>
          </p:cNvPr>
          <p:cNvSpPr>
            <a:spLocks noGrp="1"/>
          </p:cNvSpPr>
          <p:nvPr>
            <p:ph type="ctrTitle"/>
          </p:nvPr>
        </p:nvSpPr>
        <p:spPr/>
        <p:txBody>
          <a:bodyPr/>
          <a:lstStyle/>
          <a:p>
            <a:r>
              <a:rPr lang="en-GB" dirty="0"/>
              <a:t>Session 10: Why do we need mathematical minds?</a:t>
            </a:r>
          </a:p>
        </p:txBody>
      </p:sp>
    </p:spTree>
    <p:extLst>
      <p:ext uri="{BB962C8B-B14F-4D97-AF65-F5344CB8AC3E}">
        <p14:creationId xmlns:p14="http://schemas.microsoft.com/office/powerpoint/2010/main" val="339387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C79CE3E-3931-284F-B92B-082930F029A5}"/>
              </a:ext>
            </a:extLst>
          </p:cNvPr>
          <p:cNvSpPr>
            <a:spLocks noGrp="1"/>
          </p:cNvSpPr>
          <p:nvPr>
            <p:ph sz="half" idx="2"/>
          </p:nvPr>
        </p:nvSpPr>
        <p:spPr>
          <a:xfrm>
            <a:off x="6172200" y="1825625"/>
            <a:ext cx="5181600" cy="4667250"/>
          </a:xfrm>
          <a:solidFill>
            <a:schemeClr val="accent4">
              <a:lumMod val="50000"/>
            </a:schemeClr>
          </a:solidFill>
        </p:spPr>
        <p:txBody>
          <a:bodyPr anchor="ctr">
            <a:normAutofit/>
          </a:bodyPr>
          <a:lstStyle/>
          <a:p>
            <a:pPr marL="0" indent="0" algn="ctr">
              <a:buNone/>
            </a:pPr>
            <a:r>
              <a:rPr lang="en-GB" sz="4000" dirty="0">
                <a:solidFill>
                  <a:schemeClr val="bg1"/>
                </a:solidFill>
              </a:rPr>
              <a:t>UK public spending  </a:t>
            </a:r>
          </a:p>
          <a:p>
            <a:pPr marL="0" indent="0" algn="ctr">
              <a:buNone/>
            </a:pPr>
            <a:r>
              <a:rPr lang="en-GB" sz="3200" dirty="0">
                <a:solidFill>
                  <a:schemeClr val="bg1"/>
                </a:solidFill>
              </a:rPr>
              <a:t>£1 pp / per week </a:t>
            </a:r>
          </a:p>
          <a:p>
            <a:pPr marL="0" indent="0" algn="ctr">
              <a:buNone/>
            </a:pPr>
            <a:r>
              <a:rPr lang="en-GB" sz="3200" dirty="0">
                <a:solidFill>
                  <a:schemeClr val="bg1"/>
                </a:solidFill>
              </a:rPr>
              <a:t>£3,562,000,000 </a:t>
            </a:r>
          </a:p>
          <a:p>
            <a:pPr marL="0" indent="0" algn="ctr">
              <a:buNone/>
            </a:pPr>
            <a:r>
              <a:rPr lang="en-GB" sz="3200" dirty="0">
                <a:solidFill>
                  <a:schemeClr val="bg1"/>
                </a:solidFill>
              </a:rPr>
              <a:t>(£3.562 billion)</a:t>
            </a:r>
          </a:p>
        </p:txBody>
      </p:sp>
      <p:sp>
        <p:nvSpPr>
          <p:cNvPr id="5" name="Content Placeholder 2">
            <a:extLst>
              <a:ext uri="{FF2B5EF4-FFF2-40B4-BE49-F238E27FC236}">
                <a16:creationId xmlns:a16="http://schemas.microsoft.com/office/drawing/2014/main" id="{3F65EE9B-34D2-9D48-9DF9-CF13D79E8880}"/>
              </a:ext>
            </a:extLst>
          </p:cNvPr>
          <p:cNvSpPr txBox="1">
            <a:spLocks/>
          </p:cNvSpPr>
          <p:nvPr/>
        </p:nvSpPr>
        <p:spPr>
          <a:xfrm>
            <a:off x="838200" y="4328478"/>
            <a:ext cx="5181600" cy="2164398"/>
          </a:xfrm>
          <a:prstGeom prst="rect">
            <a:avLst/>
          </a:prstGeom>
          <a:solidFill>
            <a:schemeClr val="accent5">
              <a:lumMod val="60000"/>
              <a:lumOff val="40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£350 million ÷ 5 million families ÷ 52 weeks in a year = £1.35 extra per family per week.</a:t>
            </a:r>
          </a:p>
        </p:txBody>
      </p:sp>
      <p:sp>
        <p:nvSpPr>
          <p:cNvPr id="3" name="Content Placeholder 2">
            <a:extLst>
              <a:ext uri="{FF2B5EF4-FFF2-40B4-BE49-F238E27FC236}">
                <a16:creationId xmlns:a16="http://schemas.microsoft.com/office/drawing/2014/main" id="{56041785-A2BC-924D-8BB1-5515138805C6}"/>
              </a:ext>
            </a:extLst>
          </p:cNvPr>
          <p:cNvSpPr>
            <a:spLocks noGrp="1"/>
          </p:cNvSpPr>
          <p:nvPr>
            <p:ph sz="half" idx="1"/>
          </p:nvPr>
        </p:nvSpPr>
        <p:spPr>
          <a:xfrm>
            <a:off x="838200" y="1859915"/>
            <a:ext cx="5181600" cy="2299335"/>
          </a:xfrm>
        </p:spPr>
        <p:txBody>
          <a:bodyPr anchor="ctr"/>
          <a:lstStyle/>
          <a:p>
            <a:pPr marL="0" indent="0" algn="ctr">
              <a:buNone/>
            </a:pPr>
            <a:r>
              <a:rPr lang="en-GB" dirty="0"/>
              <a:t>£350 million to be poured into extra childcare places.</a:t>
            </a:r>
          </a:p>
        </p:txBody>
      </p:sp>
      <p:sp>
        <p:nvSpPr>
          <p:cNvPr id="2" name="Title 1">
            <a:extLst>
              <a:ext uri="{FF2B5EF4-FFF2-40B4-BE49-F238E27FC236}">
                <a16:creationId xmlns:a16="http://schemas.microsoft.com/office/drawing/2014/main" id="{50B9BF90-C8F0-E74C-B839-C54E9FDB4ADF}"/>
              </a:ext>
            </a:extLst>
          </p:cNvPr>
          <p:cNvSpPr>
            <a:spLocks noGrp="1"/>
          </p:cNvSpPr>
          <p:nvPr>
            <p:ph type="title"/>
          </p:nvPr>
        </p:nvSpPr>
        <p:spPr/>
        <p:txBody>
          <a:bodyPr/>
          <a:lstStyle/>
          <a:p>
            <a:pPr algn="ctr"/>
            <a:r>
              <a:rPr lang="en-GB" dirty="0"/>
              <a:t>Knowing if it is a big number</a:t>
            </a:r>
          </a:p>
        </p:txBody>
      </p:sp>
    </p:spTree>
    <p:extLst>
      <p:ext uri="{BB962C8B-B14F-4D97-AF65-F5344CB8AC3E}">
        <p14:creationId xmlns:p14="http://schemas.microsoft.com/office/powerpoint/2010/main" val="377325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FD59563-606B-8A44-AD50-35A0B0A41789}"/>
              </a:ext>
            </a:extLst>
          </p:cNvPr>
          <p:cNvSpPr txBox="1"/>
          <p:nvPr/>
        </p:nvSpPr>
        <p:spPr>
          <a:xfrm>
            <a:off x="173405" y="6074228"/>
            <a:ext cx="3596464" cy="646331"/>
          </a:xfrm>
          <a:prstGeom prst="rect">
            <a:avLst/>
          </a:prstGeom>
          <a:noFill/>
        </p:spPr>
        <p:txBody>
          <a:bodyPr wrap="square">
            <a:spAutoFit/>
          </a:bodyPr>
          <a:lstStyle/>
          <a:p>
            <a:r>
              <a:rPr lang="en-GB" dirty="0"/>
              <a:t>UN Sustainable Development Goals: https://</a:t>
            </a:r>
            <a:r>
              <a:rPr lang="en-GB" dirty="0" err="1"/>
              <a:t>sdgs.un.org</a:t>
            </a:r>
            <a:r>
              <a:rPr lang="en-GB" dirty="0"/>
              <a:t>/goals/goal4</a:t>
            </a:r>
          </a:p>
        </p:txBody>
      </p:sp>
      <p:pic>
        <p:nvPicPr>
          <p:cNvPr id="5" name="Picture 4" descr="Text&#10;&#10;Description automatically generated">
            <a:extLst>
              <a:ext uri="{FF2B5EF4-FFF2-40B4-BE49-F238E27FC236}">
                <a16:creationId xmlns:a16="http://schemas.microsoft.com/office/drawing/2014/main" id="{79B07A1A-9F97-D747-9F77-B378A67AD136}"/>
              </a:ext>
            </a:extLst>
          </p:cNvPr>
          <p:cNvPicPr>
            <a:picLocks noChangeAspect="1"/>
          </p:cNvPicPr>
          <p:nvPr/>
        </p:nvPicPr>
        <p:blipFill>
          <a:blip r:embed="rId3"/>
          <a:stretch>
            <a:fillRect/>
          </a:stretch>
        </p:blipFill>
        <p:spPr>
          <a:xfrm>
            <a:off x="2141043" y="1216401"/>
            <a:ext cx="7909912" cy="5180992"/>
          </a:xfrm>
          <a:prstGeom prst="rect">
            <a:avLst/>
          </a:prstGeom>
        </p:spPr>
      </p:pic>
      <p:sp>
        <p:nvSpPr>
          <p:cNvPr id="15" name="Rectangle 14">
            <a:extLst>
              <a:ext uri="{FF2B5EF4-FFF2-40B4-BE49-F238E27FC236}">
                <a16:creationId xmlns:a16="http://schemas.microsoft.com/office/drawing/2014/main" id="{1F951C75-448B-994E-98E2-6A7FD349D43D}"/>
              </a:ext>
            </a:extLst>
          </p:cNvPr>
          <p:cNvSpPr/>
          <p:nvPr/>
        </p:nvSpPr>
        <p:spPr>
          <a:xfrm>
            <a:off x="492369" y="146929"/>
            <a:ext cx="11113477" cy="1383150"/>
          </a:xfrm>
          <a:prstGeom prst="rect">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tx1"/>
                </a:solidFill>
              </a:rPr>
              <a:t>Knowing if these are big numbers</a:t>
            </a:r>
          </a:p>
          <a:p>
            <a:pPr algn="ctr"/>
            <a:endParaRPr lang="en-GB" sz="4800" dirty="0">
              <a:solidFill>
                <a:schemeClr val="tx1"/>
              </a:solidFill>
            </a:endParaRPr>
          </a:p>
        </p:txBody>
      </p:sp>
    </p:spTree>
    <p:extLst>
      <p:ext uri="{BB962C8B-B14F-4D97-AF65-F5344CB8AC3E}">
        <p14:creationId xmlns:p14="http://schemas.microsoft.com/office/powerpoint/2010/main" val="408652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FBDB-F957-BF46-9D56-B11E986E51A7}"/>
              </a:ext>
            </a:extLst>
          </p:cNvPr>
          <p:cNvSpPr>
            <a:spLocks noGrp="1"/>
          </p:cNvSpPr>
          <p:nvPr>
            <p:ph type="title"/>
          </p:nvPr>
        </p:nvSpPr>
        <p:spPr>
          <a:xfrm>
            <a:off x="838200" y="1109043"/>
            <a:ext cx="10515600" cy="1325563"/>
          </a:xfrm>
        </p:spPr>
        <p:txBody>
          <a:bodyPr>
            <a:noAutofit/>
          </a:bodyPr>
          <a:lstStyle/>
          <a:p>
            <a:pPr algn="ctr"/>
            <a:r>
              <a:rPr lang="en-GB" sz="3600" dirty="0"/>
              <a:t>Are those big numbers? Are they correct numbers? </a:t>
            </a:r>
            <a:br>
              <a:rPr lang="en-GB" sz="3600" dirty="0"/>
            </a:br>
            <a:r>
              <a:rPr lang="en-GB" sz="3600" dirty="0"/>
              <a:t>How confident are you?</a:t>
            </a:r>
          </a:p>
        </p:txBody>
      </p:sp>
      <p:pic>
        <p:nvPicPr>
          <p:cNvPr id="25" name="Content Placeholder 24" descr="A picture containing text&#10;&#10;Description automatically generated">
            <a:extLst>
              <a:ext uri="{FF2B5EF4-FFF2-40B4-BE49-F238E27FC236}">
                <a16:creationId xmlns:a16="http://schemas.microsoft.com/office/drawing/2014/main" id="{258683F5-DC73-354E-B32C-728436AFDD5A}"/>
              </a:ext>
            </a:extLst>
          </p:cNvPr>
          <p:cNvPicPr>
            <a:picLocks noGrp="1" noChangeAspect="1"/>
          </p:cNvPicPr>
          <p:nvPr>
            <p:ph idx="1"/>
          </p:nvPr>
        </p:nvPicPr>
        <p:blipFill>
          <a:blip r:embed="rId2"/>
          <a:stretch>
            <a:fillRect/>
          </a:stretch>
        </p:blipFill>
        <p:spPr>
          <a:xfrm>
            <a:off x="1206500" y="2769394"/>
            <a:ext cx="9779000" cy="2463800"/>
          </a:xfrm>
        </p:spPr>
      </p:pic>
    </p:spTree>
    <p:extLst>
      <p:ext uri="{BB962C8B-B14F-4D97-AF65-F5344CB8AC3E}">
        <p14:creationId xmlns:p14="http://schemas.microsoft.com/office/powerpoint/2010/main" val="933232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11E4957-B3E1-154A-BF05-50E993FC1D24}"/>
              </a:ext>
            </a:extLst>
          </p:cNvPr>
          <p:cNvSpPr txBox="1"/>
          <p:nvPr/>
        </p:nvSpPr>
        <p:spPr>
          <a:xfrm>
            <a:off x="5670797" y="6550224"/>
            <a:ext cx="5231665" cy="307776"/>
          </a:xfrm>
          <a:prstGeom prst="rect">
            <a:avLst/>
          </a:prstGeom>
          <a:solidFill>
            <a:schemeClr val="bg1"/>
          </a:solidFill>
        </p:spPr>
        <p:txBody>
          <a:bodyPr wrap="square">
            <a:spAutoFit/>
          </a:bodyPr>
          <a:lstStyle/>
          <a:p>
            <a:r>
              <a:rPr lang="en-GB" sz="1400" dirty="0"/>
              <a:t>UN Sustainable Development Goals: https://</a:t>
            </a:r>
            <a:r>
              <a:rPr lang="en-GB" sz="1400" dirty="0" err="1"/>
              <a:t>sdgs.un.org</a:t>
            </a:r>
            <a:r>
              <a:rPr lang="en-GB" sz="1400" dirty="0"/>
              <a:t>/goals/goal4</a:t>
            </a:r>
          </a:p>
        </p:txBody>
      </p:sp>
      <p:sp>
        <p:nvSpPr>
          <p:cNvPr id="7" name="Rectangle 6">
            <a:extLst>
              <a:ext uri="{FF2B5EF4-FFF2-40B4-BE49-F238E27FC236}">
                <a16:creationId xmlns:a16="http://schemas.microsoft.com/office/drawing/2014/main" id="{25995A46-811D-D540-AB74-058490841113}"/>
              </a:ext>
            </a:extLst>
          </p:cNvPr>
          <p:cNvSpPr/>
          <p:nvPr/>
        </p:nvSpPr>
        <p:spPr>
          <a:xfrm>
            <a:off x="699085" y="2757268"/>
            <a:ext cx="4365283" cy="34887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9% = 101 million children?</a:t>
            </a:r>
          </a:p>
          <a:p>
            <a:pPr algn="ctr"/>
            <a:r>
              <a:rPr lang="en-GB" sz="2800" dirty="0">
                <a:solidFill>
                  <a:schemeClr val="tx1"/>
                </a:solidFill>
              </a:rPr>
              <a:t>A 9% rise to 54% sounds less worrying.</a:t>
            </a:r>
          </a:p>
          <a:p>
            <a:pPr algn="ctr"/>
            <a:r>
              <a:rPr lang="en-GB" sz="2800" dirty="0">
                <a:solidFill>
                  <a:schemeClr val="tx1"/>
                </a:solidFill>
              </a:rPr>
              <a:t>Not on track to meet targets pre-Covid.</a:t>
            </a:r>
          </a:p>
          <a:p>
            <a:pPr algn="ctr"/>
            <a:r>
              <a:rPr lang="en-GB" sz="2800" dirty="0">
                <a:solidFill>
                  <a:schemeClr val="tx1"/>
                </a:solidFill>
              </a:rPr>
              <a:t>Geographically weighted.</a:t>
            </a:r>
          </a:p>
          <a:p>
            <a:pPr algn="ctr"/>
            <a:r>
              <a:rPr lang="en-GB" sz="2800" dirty="0">
                <a:solidFill>
                  <a:schemeClr val="tx1"/>
                </a:solidFill>
              </a:rPr>
              <a:t>Reversible by 2024.</a:t>
            </a:r>
          </a:p>
        </p:txBody>
      </p:sp>
      <p:pic>
        <p:nvPicPr>
          <p:cNvPr id="5" name="Content Placeholder 4" descr="Calendar&#10;&#10;Description automatically generated with low confidence">
            <a:extLst>
              <a:ext uri="{FF2B5EF4-FFF2-40B4-BE49-F238E27FC236}">
                <a16:creationId xmlns:a16="http://schemas.microsoft.com/office/drawing/2014/main" id="{511FC6AC-DF85-D148-86FE-96DEF0BD5F4E}"/>
              </a:ext>
            </a:extLst>
          </p:cNvPr>
          <p:cNvPicPr>
            <a:picLocks noGrp="1" noChangeAspect="1"/>
          </p:cNvPicPr>
          <p:nvPr>
            <p:ph idx="1"/>
          </p:nvPr>
        </p:nvPicPr>
        <p:blipFill>
          <a:blip r:embed="rId3"/>
          <a:stretch>
            <a:fillRect/>
          </a:stretch>
        </p:blipFill>
        <p:spPr>
          <a:xfrm>
            <a:off x="5558256" y="-44862"/>
            <a:ext cx="6633744" cy="6902861"/>
          </a:xfrm>
          <a:prstGeom prst="rect">
            <a:avLst/>
          </a:prstGeom>
        </p:spPr>
      </p:pic>
      <p:sp>
        <p:nvSpPr>
          <p:cNvPr id="2" name="Title 1">
            <a:extLst>
              <a:ext uri="{FF2B5EF4-FFF2-40B4-BE49-F238E27FC236}">
                <a16:creationId xmlns:a16="http://schemas.microsoft.com/office/drawing/2014/main" id="{19DC2D63-829F-974C-8AF9-FCF1519EBA8F}"/>
              </a:ext>
            </a:extLst>
          </p:cNvPr>
          <p:cNvSpPr>
            <a:spLocks noGrp="1"/>
          </p:cNvSpPr>
          <p:nvPr>
            <p:ph type="title"/>
          </p:nvPr>
        </p:nvSpPr>
        <p:spPr>
          <a:xfrm>
            <a:off x="699085" y="578412"/>
            <a:ext cx="4365283" cy="1855300"/>
          </a:xfrm>
        </p:spPr>
        <p:txBody>
          <a:bodyPr>
            <a:normAutofit/>
          </a:bodyPr>
          <a:lstStyle/>
          <a:p>
            <a:pPr algn="ctr"/>
            <a:r>
              <a:rPr lang="en-GB" sz="4800" dirty="0"/>
              <a:t>Are they BIG numbers?</a:t>
            </a:r>
          </a:p>
        </p:txBody>
      </p:sp>
    </p:spTree>
    <p:extLst>
      <p:ext uri="{BB962C8B-B14F-4D97-AF65-F5344CB8AC3E}">
        <p14:creationId xmlns:p14="http://schemas.microsoft.com/office/powerpoint/2010/main" val="296376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BDE1B-7436-6A45-87B8-F803C1C5D09D}"/>
              </a:ext>
            </a:extLst>
          </p:cNvPr>
          <p:cNvSpPr txBox="1"/>
          <p:nvPr/>
        </p:nvSpPr>
        <p:spPr>
          <a:xfrm>
            <a:off x="152399" y="6364069"/>
            <a:ext cx="9557657" cy="369332"/>
          </a:xfrm>
          <a:prstGeom prst="rect">
            <a:avLst/>
          </a:prstGeom>
          <a:noFill/>
        </p:spPr>
        <p:txBody>
          <a:bodyPr wrap="square">
            <a:spAutoFit/>
          </a:bodyPr>
          <a:lstStyle/>
          <a:p>
            <a:r>
              <a:rPr lang="en-GB" dirty="0"/>
              <a:t>https://explore-education-</a:t>
            </a:r>
            <a:r>
              <a:rPr lang="en-GB" dirty="0" err="1"/>
              <a:t>statistics.service.gov.uk</a:t>
            </a:r>
            <a:r>
              <a:rPr lang="en-GB" dirty="0"/>
              <a:t>/find-statistics/school-workforce-in-</a:t>
            </a:r>
            <a:r>
              <a:rPr lang="en-GB" dirty="0" err="1"/>
              <a:t>england</a:t>
            </a:r>
            <a:endParaRPr lang="en-GB" dirty="0"/>
          </a:p>
        </p:txBody>
      </p:sp>
      <p:pic>
        <p:nvPicPr>
          <p:cNvPr id="2" name="Picture 1" descr="Table&#10;&#10;Description automatically generated">
            <a:extLst>
              <a:ext uri="{FF2B5EF4-FFF2-40B4-BE49-F238E27FC236}">
                <a16:creationId xmlns:a16="http://schemas.microsoft.com/office/drawing/2014/main" id="{B337E966-FEE6-E34D-87BF-D836AA328F0E}"/>
              </a:ext>
            </a:extLst>
          </p:cNvPr>
          <p:cNvPicPr>
            <a:picLocks noChangeAspect="1"/>
          </p:cNvPicPr>
          <p:nvPr/>
        </p:nvPicPr>
        <p:blipFill>
          <a:blip r:embed="rId3"/>
          <a:stretch>
            <a:fillRect/>
          </a:stretch>
        </p:blipFill>
        <p:spPr>
          <a:xfrm>
            <a:off x="1828800" y="1675506"/>
            <a:ext cx="8231104" cy="4568261"/>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45152583-D53A-C744-A950-B949420E3F9E}"/>
                  </a:ext>
                  <a:ext uri="{C183D7F6-B498-43B3-948B-1728B52AA6E4}">
                    <adec:decorative xmlns:adec="http://schemas.microsoft.com/office/drawing/2017/decorative" val="1"/>
                  </a:ext>
                </a:extLst>
              </p14:cNvPr>
              <p14:cNvContentPartPr/>
              <p14:nvPr/>
            </p14:nvContentPartPr>
            <p14:xfrm>
              <a:off x="7131259" y="2436950"/>
              <a:ext cx="2786465" cy="2550200"/>
            </p14:xfrm>
          </p:contentPart>
        </mc:Choice>
        <mc:Fallback>
          <p:pic>
            <p:nvPicPr>
              <p:cNvPr id="7" name="Ink 6">
                <a:extLst>
                  <a:ext uri="{FF2B5EF4-FFF2-40B4-BE49-F238E27FC236}">
                    <a16:creationId xmlns:a16="http://schemas.microsoft.com/office/drawing/2014/main" id="{45152583-D53A-C744-A950-B949420E3F9E}"/>
                  </a:ext>
                  <a:ext uri="{C183D7F6-B498-43B3-948B-1728B52AA6E4}">
                    <adec:decorative xmlns:adec="http://schemas.microsoft.com/office/drawing/2017/decorative" val="1"/>
                  </a:ext>
                </a:extLst>
              </p:cNvPr>
              <p:cNvPicPr/>
              <p:nvPr/>
            </p:nvPicPr>
            <p:blipFill>
              <a:blip r:embed="rId5"/>
              <a:stretch>
                <a:fillRect/>
              </a:stretch>
            </p:blipFill>
            <p:spPr>
              <a:xfrm>
                <a:off x="7068258" y="2373960"/>
                <a:ext cx="2912108" cy="2675820"/>
              </a:xfrm>
              <a:prstGeom prst="rect">
                <a:avLst/>
              </a:prstGeom>
            </p:spPr>
          </p:pic>
        </mc:Fallback>
      </mc:AlternateContent>
      <p:sp>
        <p:nvSpPr>
          <p:cNvPr id="8" name="Title 7">
            <a:extLst>
              <a:ext uri="{FF2B5EF4-FFF2-40B4-BE49-F238E27FC236}">
                <a16:creationId xmlns:a16="http://schemas.microsoft.com/office/drawing/2014/main" id="{BC945D88-018A-654A-BEDF-5504D75DD62D}"/>
              </a:ext>
            </a:extLst>
          </p:cNvPr>
          <p:cNvSpPr>
            <a:spLocks noGrp="1"/>
          </p:cNvSpPr>
          <p:nvPr>
            <p:ph type="title"/>
          </p:nvPr>
        </p:nvSpPr>
        <p:spPr/>
        <p:txBody>
          <a:bodyPr>
            <a:normAutofit/>
          </a:bodyPr>
          <a:lstStyle/>
          <a:p>
            <a:pPr algn="ctr"/>
            <a:r>
              <a:rPr lang="en-GB" dirty="0"/>
              <a:t>Knowing what the numbers refer to</a:t>
            </a:r>
            <a:br>
              <a:rPr lang="en-GB" dirty="0"/>
            </a:br>
            <a:r>
              <a:rPr lang="en-GB" sz="3600" dirty="0"/>
              <a:t>2020 Headlines according to the DfE</a:t>
            </a:r>
            <a:endParaRPr lang="en-GB" dirty="0"/>
          </a:p>
        </p:txBody>
      </p:sp>
    </p:spTree>
    <p:extLst>
      <p:ext uri="{BB962C8B-B14F-4D97-AF65-F5344CB8AC3E}">
        <p14:creationId xmlns:p14="http://schemas.microsoft.com/office/powerpoint/2010/main" val="72366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1FA9418-0C8E-E841-8E46-CE50078384F4}"/>
              </a:ext>
            </a:extLst>
          </p:cNvPr>
          <p:cNvGraphicFramePr>
            <a:graphicFrameLocks noGrp="1"/>
          </p:cNvGraphicFramePr>
          <p:nvPr>
            <p:extLst>
              <p:ext uri="{D42A27DB-BD31-4B8C-83A1-F6EECF244321}">
                <p14:modId xmlns:p14="http://schemas.microsoft.com/office/powerpoint/2010/main" val="2056180237"/>
              </p:ext>
            </p:extLst>
          </p:nvPr>
        </p:nvGraphicFramePr>
        <p:xfrm>
          <a:off x="838200" y="1830754"/>
          <a:ext cx="10515600" cy="4480560"/>
        </p:xfrm>
        <a:graphic>
          <a:graphicData uri="http://schemas.openxmlformats.org/drawingml/2006/table">
            <a:tbl>
              <a:tblPr firstRow="1" bandRow="1">
                <a:tableStyleId>{5C22544A-7EE6-4342-B048-85BDC9FD1C3A}</a:tableStyleId>
              </a:tblPr>
              <a:tblGrid>
                <a:gridCol w="6458084">
                  <a:extLst>
                    <a:ext uri="{9D8B030D-6E8A-4147-A177-3AD203B41FA5}">
                      <a16:colId xmlns:a16="http://schemas.microsoft.com/office/drawing/2014/main" val="230797967"/>
                    </a:ext>
                  </a:extLst>
                </a:gridCol>
                <a:gridCol w="1999153">
                  <a:extLst>
                    <a:ext uri="{9D8B030D-6E8A-4147-A177-3AD203B41FA5}">
                      <a16:colId xmlns:a16="http://schemas.microsoft.com/office/drawing/2014/main" val="1985464565"/>
                    </a:ext>
                  </a:extLst>
                </a:gridCol>
                <a:gridCol w="2058363">
                  <a:extLst>
                    <a:ext uri="{9D8B030D-6E8A-4147-A177-3AD203B41FA5}">
                      <a16:colId xmlns:a16="http://schemas.microsoft.com/office/drawing/2014/main" val="3550714328"/>
                    </a:ext>
                  </a:extLst>
                </a:gridCol>
              </a:tblGrid>
              <a:tr h="527798">
                <a:tc>
                  <a:txBody>
                    <a:bodyPr/>
                    <a:lstStyle/>
                    <a:p>
                      <a:r>
                        <a:rPr lang="en-GB" sz="2400" dirty="0"/>
                        <a:t>Primary schools </a:t>
                      </a:r>
                    </a:p>
                    <a:p>
                      <a:r>
                        <a:rPr lang="en-GB" sz="2400" dirty="0"/>
                        <a:t>(LA, academy (converter &amp; sponsor-led), free)</a:t>
                      </a:r>
                    </a:p>
                  </a:txBody>
                  <a:tcPr/>
                </a:tc>
                <a:tc>
                  <a:txBody>
                    <a:bodyPr/>
                    <a:lstStyle/>
                    <a:p>
                      <a:pPr algn="ctr"/>
                      <a:r>
                        <a:rPr lang="en-GB" sz="2400" dirty="0"/>
                        <a:t>Mean</a:t>
                      </a:r>
                    </a:p>
                  </a:txBody>
                  <a:tcPr anchor="ctr"/>
                </a:tc>
                <a:tc>
                  <a:txBody>
                    <a:bodyPr/>
                    <a:lstStyle/>
                    <a:p>
                      <a:pPr algn="ctr"/>
                      <a:r>
                        <a:rPr lang="en-GB" sz="2400" dirty="0"/>
                        <a:t>Median</a:t>
                      </a:r>
                    </a:p>
                  </a:txBody>
                  <a:tcPr anchor="ctr"/>
                </a:tc>
                <a:extLst>
                  <a:ext uri="{0D108BD9-81ED-4DB2-BD59-A6C34878D82A}">
                    <a16:rowId xmlns:a16="http://schemas.microsoft.com/office/drawing/2014/main" val="3285437537"/>
                  </a:ext>
                </a:extLst>
              </a:tr>
              <a:tr h="370840">
                <a:tc>
                  <a:txBody>
                    <a:bodyPr/>
                    <a:lstStyle/>
                    <a:p>
                      <a:r>
                        <a:rPr lang="en-GB" sz="2400" dirty="0"/>
                        <a:t>Total</a:t>
                      </a:r>
                    </a:p>
                  </a:txBody>
                  <a:tcPr/>
                </a:tc>
                <a:tc>
                  <a:txBody>
                    <a:bodyPr/>
                    <a:lstStyle/>
                    <a:p>
                      <a:pPr marL="0" algn="ctr" defTabSz="914400" rtl="0" eaLnBrk="1" fontAlgn="b" latinLnBrk="0" hangingPunct="1"/>
                      <a:r>
                        <a:rPr lang="en-GB" sz="2400" kern="1200" dirty="0">
                          <a:solidFill>
                            <a:schemeClr val="dk1"/>
                          </a:solidFill>
                          <a:latin typeface="+mn-lt"/>
                          <a:ea typeface="+mn-ea"/>
                          <a:cs typeface="+mn-cs"/>
                        </a:rPr>
                        <a:t>£39,913</a:t>
                      </a:r>
                    </a:p>
                  </a:txBody>
                  <a:tcPr/>
                </a:tc>
                <a:tc>
                  <a:txBody>
                    <a:bodyPr/>
                    <a:lstStyle/>
                    <a:p>
                      <a:pPr marL="0" algn="ctr" defTabSz="914400" rtl="0" eaLnBrk="1" fontAlgn="b" latinLnBrk="0" hangingPunct="1"/>
                      <a:r>
                        <a:rPr lang="en-GB" sz="2400" kern="1200" dirty="0">
                          <a:solidFill>
                            <a:schemeClr val="dk1"/>
                          </a:solidFill>
                          <a:latin typeface="+mn-lt"/>
                          <a:ea typeface="+mn-ea"/>
                          <a:cs typeface="+mn-cs"/>
                        </a:rPr>
                        <a:t>£38,633</a:t>
                      </a:r>
                    </a:p>
                  </a:txBody>
                  <a:tcPr/>
                </a:tc>
                <a:extLst>
                  <a:ext uri="{0D108BD9-81ED-4DB2-BD59-A6C34878D82A}">
                    <a16:rowId xmlns:a16="http://schemas.microsoft.com/office/drawing/2014/main" val="1367799990"/>
                  </a:ext>
                </a:extLst>
              </a:tr>
              <a:tr h="370840">
                <a:tc>
                  <a:txBody>
                    <a:bodyPr/>
                    <a:lstStyle/>
                    <a:p>
                      <a:r>
                        <a:rPr lang="en-GB" sz="2400" dirty="0"/>
                        <a:t>Class teachers</a:t>
                      </a:r>
                    </a:p>
                  </a:txBody>
                  <a:tcPr/>
                </a:tc>
                <a:tc>
                  <a:txBody>
                    <a:bodyPr/>
                    <a:lstStyle/>
                    <a:p>
                      <a:pPr marL="0" algn="ctr" defTabSz="914400" rtl="0" eaLnBrk="1" fontAlgn="b" latinLnBrk="0" hangingPunct="1"/>
                      <a:r>
                        <a:rPr lang="en-GB" sz="2400" kern="1200" dirty="0">
                          <a:solidFill>
                            <a:schemeClr val="dk1"/>
                          </a:solidFill>
                          <a:latin typeface="+mn-lt"/>
                          <a:ea typeface="+mn-ea"/>
                          <a:cs typeface="+mn-cs"/>
                        </a:rPr>
                        <a:t>£36,020 </a:t>
                      </a:r>
                    </a:p>
                  </a:txBody>
                  <a:tcPr marL="9525" marR="9525" marT="9525" marB="0" anchor="b"/>
                </a:tc>
                <a:tc>
                  <a:txBody>
                    <a:bodyPr/>
                    <a:lstStyle/>
                    <a:p>
                      <a:pPr marL="0" algn="ctr" defTabSz="914400" rtl="0" eaLnBrk="1" fontAlgn="b" latinLnBrk="0" hangingPunct="1"/>
                      <a:r>
                        <a:rPr lang="en-GB" sz="2400" kern="1200" dirty="0">
                          <a:solidFill>
                            <a:schemeClr val="dk1"/>
                          </a:solidFill>
                          <a:latin typeface="+mn-lt"/>
                          <a:ea typeface="+mn-ea"/>
                          <a:cs typeface="+mn-cs"/>
                        </a:rPr>
                        <a:t>£36,961 </a:t>
                      </a:r>
                    </a:p>
                  </a:txBody>
                  <a:tcPr marL="9525" marR="9525" marT="9525" marB="0" anchor="b"/>
                </a:tc>
                <a:extLst>
                  <a:ext uri="{0D108BD9-81ED-4DB2-BD59-A6C34878D82A}">
                    <a16:rowId xmlns:a16="http://schemas.microsoft.com/office/drawing/2014/main" val="325277589"/>
                  </a:ext>
                </a:extLst>
              </a:tr>
              <a:tr h="370840">
                <a:tc>
                  <a:txBody>
                    <a:bodyPr/>
                    <a:lstStyle/>
                    <a:p>
                      <a:r>
                        <a:rPr lang="en-GB" sz="2400" dirty="0"/>
                        <a:t>Male class teachers (no </a:t>
                      </a:r>
                      <a:r>
                        <a:rPr lang="en-GB" sz="2400" dirty="0" err="1"/>
                        <a:t>ldrshp</a:t>
                      </a:r>
                      <a:r>
                        <a:rPr lang="en-GB" sz="2400" dirty="0"/>
                        <a:t>)</a:t>
                      </a:r>
                    </a:p>
                  </a:txBody>
                  <a:tcPr/>
                </a:tc>
                <a:tc>
                  <a:txBody>
                    <a:bodyPr/>
                    <a:lstStyle/>
                    <a:p>
                      <a:pPr marL="0" algn="ctr" defTabSz="914400" rtl="0" eaLnBrk="1" fontAlgn="b" latinLnBrk="0" hangingPunct="1"/>
                      <a:r>
                        <a:rPr lang="en-GB" sz="2400" kern="1200" dirty="0">
                          <a:solidFill>
                            <a:schemeClr val="dk1"/>
                          </a:solidFill>
                          <a:latin typeface="+mn-lt"/>
                          <a:ea typeface="+mn-ea"/>
                          <a:cs typeface="+mn-cs"/>
                        </a:rPr>
                        <a:t>£35,337 </a:t>
                      </a:r>
                    </a:p>
                  </a:txBody>
                  <a:tcPr marL="9525" marR="9525" marT="9525" marB="0" anchor="b"/>
                </a:tc>
                <a:tc>
                  <a:txBody>
                    <a:bodyPr/>
                    <a:lstStyle/>
                    <a:p>
                      <a:pPr marL="0" algn="ctr" defTabSz="914400" rtl="0" eaLnBrk="1" fontAlgn="b" latinLnBrk="0" hangingPunct="1"/>
                      <a:r>
                        <a:rPr lang="en-GB" sz="2400" kern="1200" dirty="0">
                          <a:solidFill>
                            <a:schemeClr val="dk1"/>
                          </a:solidFill>
                          <a:latin typeface="+mn-lt"/>
                          <a:ea typeface="+mn-ea"/>
                          <a:cs typeface="+mn-cs"/>
                        </a:rPr>
                        <a:t>£36,369 </a:t>
                      </a:r>
                    </a:p>
                  </a:txBody>
                  <a:tcPr marL="9525" marR="9525" marT="9525" marB="0" anchor="b"/>
                </a:tc>
                <a:extLst>
                  <a:ext uri="{0D108BD9-81ED-4DB2-BD59-A6C34878D82A}">
                    <a16:rowId xmlns:a16="http://schemas.microsoft.com/office/drawing/2014/main" val="2124073287"/>
                  </a:ext>
                </a:extLst>
              </a:tr>
              <a:tr h="370840">
                <a:tc>
                  <a:txBody>
                    <a:bodyPr/>
                    <a:lstStyle/>
                    <a:p>
                      <a:r>
                        <a:rPr lang="en-GB" sz="2400" dirty="0"/>
                        <a:t>Female class teachers (no </a:t>
                      </a:r>
                      <a:r>
                        <a:rPr lang="en-GB" sz="2400" dirty="0" err="1"/>
                        <a:t>ldrshp</a:t>
                      </a:r>
                      <a:r>
                        <a:rPr lang="en-GB" sz="2400" dirty="0"/>
                        <a:t>)</a:t>
                      </a:r>
                    </a:p>
                  </a:txBody>
                  <a:tcPr/>
                </a:tc>
                <a:tc>
                  <a:txBody>
                    <a:bodyPr/>
                    <a:lstStyle/>
                    <a:p>
                      <a:pPr marL="0" algn="ctr" defTabSz="914400" rtl="0" eaLnBrk="1" fontAlgn="b" latinLnBrk="0" hangingPunct="1"/>
                      <a:r>
                        <a:rPr lang="en-GB" sz="2400" kern="1200" dirty="0">
                          <a:solidFill>
                            <a:schemeClr val="dk1"/>
                          </a:solidFill>
                          <a:latin typeface="+mn-lt"/>
                          <a:ea typeface="+mn-ea"/>
                          <a:cs typeface="+mn-cs"/>
                        </a:rPr>
                        <a:t>£36,126 </a:t>
                      </a:r>
                    </a:p>
                  </a:txBody>
                  <a:tcPr marL="9525" marR="9525" marT="9525" marB="0" anchor="b"/>
                </a:tc>
                <a:tc>
                  <a:txBody>
                    <a:bodyPr/>
                    <a:lstStyle/>
                    <a:p>
                      <a:pPr marL="0" algn="ctr" defTabSz="914400" rtl="0" eaLnBrk="1" fontAlgn="b" latinLnBrk="0" hangingPunct="1"/>
                      <a:r>
                        <a:rPr lang="en-GB" sz="2400" kern="1200" dirty="0">
                          <a:solidFill>
                            <a:schemeClr val="dk1"/>
                          </a:solidFill>
                          <a:latin typeface="+mn-lt"/>
                          <a:ea typeface="+mn-ea"/>
                          <a:cs typeface="+mn-cs"/>
                        </a:rPr>
                        <a:t>£36,961 </a:t>
                      </a:r>
                    </a:p>
                  </a:txBody>
                  <a:tcPr marL="9525" marR="9525" marT="9525" marB="0" anchor="b"/>
                </a:tc>
                <a:extLst>
                  <a:ext uri="{0D108BD9-81ED-4DB2-BD59-A6C34878D82A}">
                    <a16:rowId xmlns:a16="http://schemas.microsoft.com/office/drawing/2014/main" val="3164234289"/>
                  </a:ext>
                </a:extLst>
              </a:tr>
              <a:tr h="370840">
                <a:tc>
                  <a:txBody>
                    <a:bodyPr/>
                    <a:lstStyle/>
                    <a:p>
                      <a:r>
                        <a:rPr lang="en-GB" sz="2400" dirty="0"/>
                        <a:t>All teachers with leadership roles male</a:t>
                      </a:r>
                    </a:p>
                  </a:txBody>
                  <a:tcPr/>
                </a:tc>
                <a:tc>
                  <a:txBody>
                    <a:bodyPr/>
                    <a:lstStyle/>
                    <a:p>
                      <a:pPr marL="0" algn="ctr" defTabSz="914400" rtl="0" eaLnBrk="1" fontAlgn="b" latinLnBrk="0" hangingPunct="1"/>
                      <a:r>
                        <a:rPr lang="en-GB" sz="2400" kern="1200" dirty="0">
                          <a:solidFill>
                            <a:schemeClr val="dk1"/>
                          </a:solidFill>
                          <a:latin typeface="+mn-lt"/>
                          <a:ea typeface="+mn-ea"/>
                          <a:cs typeface="+mn-cs"/>
                        </a:rPr>
                        <a:t>£60,963 </a:t>
                      </a:r>
                    </a:p>
                  </a:txBody>
                  <a:tcPr marL="9525" marR="9525" marT="9525" marB="0" anchor="b"/>
                </a:tc>
                <a:tc>
                  <a:txBody>
                    <a:bodyPr/>
                    <a:lstStyle/>
                    <a:p>
                      <a:pPr marL="0" algn="ctr" defTabSz="914400" rtl="0" eaLnBrk="1" fontAlgn="b" latinLnBrk="0" hangingPunct="1"/>
                      <a:r>
                        <a:rPr lang="en-GB" sz="2400" kern="1200" dirty="0">
                          <a:solidFill>
                            <a:schemeClr val="dk1"/>
                          </a:solidFill>
                          <a:latin typeface="+mn-lt"/>
                          <a:ea typeface="+mn-ea"/>
                          <a:cs typeface="+mn-cs"/>
                        </a:rPr>
                        <a:t>£58,135 </a:t>
                      </a:r>
                    </a:p>
                  </a:txBody>
                  <a:tcPr marL="9525" marR="9525" marT="9525" marB="0" anchor="b"/>
                </a:tc>
                <a:extLst>
                  <a:ext uri="{0D108BD9-81ED-4DB2-BD59-A6C34878D82A}">
                    <a16:rowId xmlns:a16="http://schemas.microsoft.com/office/drawing/2014/main" val="2910822831"/>
                  </a:ext>
                </a:extLst>
              </a:tr>
              <a:tr h="370840">
                <a:tc>
                  <a:txBody>
                    <a:bodyPr/>
                    <a:lstStyle/>
                    <a:p>
                      <a:r>
                        <a:rPr lang="en-GB" sz="2400" dirty="0"/>
                        <a:t>All teachers with leadership roles female</a:t>
                      </a:r>
                    </a:p>
                  </a:txBody>
                  <a:tcPr/>
                </a:tc>
                <a:tc>
                  <a:txBody>
                    <a:bodyPr/>
                    <a:lstStyle/>
                    <a:p>
                      <a:pPr marL="0" algn="ctr" defTabSz="914400" rtl="0" eaLnBrk="1" fontAlgn="b" latinLnBrk="0" hangingPunct="1"/>
                      <a:r>
                        <a:rPr lang="en-GB" sz="2400" kern="1200" dirty="0">
                          <a:solidFill>
                            <a:schemeClr val="dk1"/>
                          </a:solidFill>
                          <a:latin typeface="+mn-lt"/>
                          <a:ea typeface="+mn-ea"/>
                          <a:cs typeface="+mn-cs"/>
                        </a:rPr>
                        <a:t>£58,773 </a:t>
                      </a:r>
                    </a:p>
                  </a:txBody>
                  <a:tcPr marL="9525" marR="9525" marT="9525" marB="0" anchor="b"/>
                </a:tc>
                <a:tc>
                  <a:txBody>
                    <a:bodyPr/>
                    <a:lstStyle/>
                    <a:p>
                      <a:pPr marL="0" algn="ctr" defTabSz="914400" rtl="0" eaLnBrk="1" fontAlgn="b" latinLnBrk="0" hangingPunct="1"/>
                      <a:r>
                        <a:rPr lang="en-GB" sz="2400" kern="1200" dirty="0">
                          <a:solidFill>
                            <a:schemeClr val="dk1"/>
                          </a:solidFill>
                          <a:latin typeface="+mn-lt"/>
                          <a:ea typeface="+mn-ea"/>
                          <a:cs typeface="+mn-cs"/>
                        </a:rPr>
                        <a:t>£54,250 </a:t>
                      </a:r>
                    </a:p>
                  </a:txBody>
                  <a:tcPr marL="9525" marR="9525" marT="9525" marB="0" anchor="b"/>
                </a:tc>
                <a:extLst>
                  <a:ext uri="{0D108BD9-81ED-4DB2-BD59-A6C34878D82A}">
                    <a16:rowId xmlns:a16="http://schemas.microsoft.com/office/drawing/2014/main" val="507144203"/>
                  </a:ext>
                </a:extLst>
              </a:tr>
              <a:tr h="370840">
                <a:tc>
                  <a:txBody>
                    <a:bodyPr/>
                    <a:lstStyle/>
                    <a:p>
                      <a:r>
                        <a:rPr lang="en-GB" sz="2400" dirty="0"/>
                        <a:t>Headteachers male</a:t>
                      </a:r>
                    </a:p>
                  </a:txBody>
                  <a:tcPr/>
                </a:tc>
                <a:tc>
                  <a:txBody>
                    <a:bodyPr/>
                    <a:lstStyle/>
                    <a:p>
                      <a:pPr marL="0" algn="ctr" defTabSz="914400" rtl="0" eaLnBrk="1" fontAlgn="b" latinLnBrk="0" hangingPunct="1"/>
                      <a:r>
                        <a:rPr lang="en-GB" sz="2400" kern="1200" dirty="0">
                          <a:solidFill>
                            <a:schemeClr val="dk1"/>
                          </a:solidFill>
                          <a:latin typeface="+mn-lt"/>
                          <a:ea typeface="+mn-ea"/>
                          <a:cs typeface="+mn-cs"/>
                        </a:rPr>
                        <a:t>£70,329 </a:t>
                      </a:r>
                    </a:p>
                  </a:txBody>
                  <a:tcPr marL="9525" marR="9525" marT="9525" marB="0" anchor="b"/>
                </a:tc>
                <a:tc>
                  <a:txBody>
                    <a:bodyPr/>
                    <a:lstStyle/>
                    <a:p>
                      <a:pPr marL="0" algn="ctr" defTabSz="914400" rtl="0" eaLnBrk="1" fontAlgn="b" latinLnBrk="0" hangingPunct="1"/>
                      <a:r>
                        <a:rPr lang="en-GB" sz="2400" kern="1200" dirty="0">
                          <a:solidFill>
                            <a:schemeClr val="dk1"/>
                          </a:solidFill>
                          <a:latin typeface="+mn-lt"/>
                          <a:ea typeface="+mn-ea"/>
                          <a:cs typeface="+mn-cs"/>
                        </a:rPr>
                        <a:t>£67,512 </a:t>
                      </a:r>
                    </a:p>
                  </a:txBody>
                  <a:tcPr marL="9525" marR="9525" marT="9525" marB="0" anchor="b"/>
                </a:tc>
                <a:extLst>
                  <a:ext uri="{0D108BD9-81ED-4DB2-BD59-A6C34878D82A}">
                    <a16:rowId xmlns:a16="http://schemas.microsoft.com/office/drawing/2014/main" val="843106944"/>
                  </a:ext>
                </a:extLst>
              </a:tr>
              <a:tr h="370840">
                <a:tc>
                  <a:txBody>
                    <a:bodyPr/>
                    <a:lstStyle/>
                    <a:p>
                      <a:r>
                        <a:rPr lang="en-GB" sz="2400" dirty="0"/>
                        <a:t>Headteachers female</a:t>
                      </a:r>
                    </a:p>
                  </a:txBody>
                  <a:tcPr/>
                </a:tc>
                <a:tc>
                  <a:txBody>
                    <a:bodyPr/>
                    <a:lstStyle/>
                    <a:p>
                      <a:pPr marL="0" algn="ctr" defTabSz="914400" rtl="0" eaLnBrk="1" fontAlgn="b" latinLnBrk="0" hangingPunct="1"/>
                      <a:r>
                        <a:rPr lang="en-GB" sz="2400" kern="1200" dirty="0">
                          <a:solidFill>
                            <a:schemeClr val="dk1"/>
                          </a:solidFill>
                          <a:latin typeface="+mn-lt"/>
                          <a:ea typeface="+mn-ea"/>
                          <a:cs typeface="+mn-cs"/>
                        </a:rPr>
                        <a:t>£67,835 </a:t>
                      </a:r>
                    </a:p>
                  </a:txBody>
                  <a:tcPr marL="9525" marR="9525" marT="9525" marB="0" anchor="b"/>
                </a:tc>
                <a:tc>
                  <a:txBody>
                    <a:bodyPr/>
                    <a:lstStyle/>
                    <a:p>
                      <a:pPr marL="0" algn="ctr" defTabSz="914400" rtl="0" eaLnBrk="1" fontAlgn="b" latinLnBrk="0" hangingPunct="1"/>
                      <a:r>
                        <a:rPr lang="en-GB" sz="2400" kern="1200" dirty="0">
                          <a:solidFill>
                            <a:schemeClr val="dk1"/>
                          </a:solidFill>
                          <a:latin typeface="+mn-lt"/>
                          <a:ea typeface="+mn-ea"/>
                          <a:cs typeface="+mn-cs"/>
                        </a:rPr>
                        <a:t>£65,577 </a:t>
                      </a:r>
                    </a:p>
                  </a:txBody>
                  <a:tcPr marL="9525" marR="9525" marT="9525" marB="0" anchor="b"/>
                </a:tc>
                <a:extLst>
                  <a:ext uri="{0D108BD9-81ED-4DB2-BD59-A6C34878D82A}">
                    <a16:rowId xmlns:a16="http://schemas.microsoft.com/office/drawing/2014/main" val="97303746"/>
                  </a:ext>
                </a:extLst>
              </a:tr>
            </a:tbl>
          </a:graphicData>
        </a:graphic>
      </p:graphicFrame>
      <p:sp>
        <p:nvSpPr>
          <p:cNvPr id="3" name="Title 2">
            <a:extLst>
              <a:ext uri="{FF2B5EF4-FFF2-40B4-BE49-F238E27FC236}">
                <a16:creationId xmlns:a16="http://schemas.microsoft.com/office/drawing/2014/main" id="{C54AE482-9ED5-0E4B-B0EC-B74B20EA36DF}"/>
              </a:ext>
            </a:extLst>
          </p:cNvPr>
          <p:cNvSpPr>
            <a:spLocks noGrp="1"/>
          </p:cNvSpPr>
          <p:nvPr>
            <p:ph type="title"/>
          </p:nvPr>
        </p:nvSpPr>
        <p:spPr/>
        <p:txBody>
          <a:bodyPr/>
          <a:lstStyle/>
          <a:p>
            <a:pPr algn="ctr"/>
            <a:r>
              <a:rPr lang="en-GB" b="1" dirty="0"/>
              <a:t>Knowing what the numbers refer to</a:t>
            </a:r>
            <a:br>
              <a:rPr lang="en-GB" b="1" dirty="0"/>
            </a:br>
            <a:r>
              <a:rPr lang="en-GB" sz="3600" b="1" dirty="0"/>
              <a:t>£41,799 (mean salary)</a:t>
            </a:r>
            <a:endParaRPr lang="en-GB" b="1" dirty="0"/>
          </a:p>
        </p:txBody>
      </p:sp>
    </p:spTree>
    <p:extLst>
      <p:ext uri="{BB962C8B-B14F-4D97-AF65-F5344CB8AC3E}">
        <p14:creationId xmlns:p14="http://schemas.microsoft.com/office/powerpoint/2010/main" val="2971669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tony Jay obituary: Co-creator of Yes Minister who gave disconcertingly  real insight into the corridors of power | The Independent | The Independent">
            <a:extLst>
              <a:ext uri="{FF2B5EF4-FFF2-40B4-BE49-F238E27FC236}">
                <a16:creationId xmlns:a16="http://schemas.microsoft.com/office/drawing/2014/main" id="{AC25FBCA-859D-A84C-8DFD-F2BD0F517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655" y="2553494"/>
            <a:ext cx="3916433" cy="2895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B85198C-1998-B142-B9F6-B88601390538}"/>
              </a:ext>
            </a:extLst>
          </p:cNvPr>
          <p:cNvSpPr>
            <a:spLocks noGrp="1"/>
          </p:cNvSpPr>
          <p:nvPr>
            <p:ph idx="1"/>
          </p:nvPr>
        </p:nvSpPr>
        <p:spPr>
          <a:xfrm>
            <a:off x="838200" y="1825625"/>
            <a:ext cx="5664200" cy="4351338"/>
          </a:xfrm>
        </p:spPr>
        <p:txBody>
          <a:bodyPr anchor="ctr">
            <a:normAutofit/>
          </a:bodyPr>
          <a:lstStyle/>
          <a:p>
            <a:pPr marL="0" indent="0" algn="ctr">
              <a:buNone/>
            </a:pPr>
            <a:r>
              <a:rPr lang="en-GB" sz="5400" dirty="0"/>
              <a:t>Read all about it!</a:t>
            </a:r>
          </a:p>
          <a:p>
            <a:pPr marL="0" indent="0" algn="ctr">
              <a:buNone/>
            </a:pPr>
            <a:endParaRPr lang="en-GB" sz="4000" dirty="0"/>
          </a:p>
          <a:p>
            <a:pPr marL="0" indent="0" algn="ctr">
              <a:buNone/>
            </a:pPr>
            <a:r>
              <a:rPr lang="en-GB" sz="4000" dirty="0"/>
              <a:t>Eating Cheese Leading Factor in Bedsheet Deaths!</a:t>
            </a:r>
          </a:p>
        </p:txBody>
      </p:sp>
      <p:sp>
        <p:nvSpPr>
          <p:cNvPr id="2" name="Title 1">
            <a:extLst>
              <a:ext uri="{FF2B5EF4-FFF2-40B4-BE49-F238E27FC236}">
                <a16:creationId xmlns:a16="http://schemas.microsoft.com/office/drawing/2014/main" id="{21D3BA86-8047-A14E-A8BF-3488EC7A209D}"/>
              </a:ext>
            </a:extLst>
          </p:cNvPr>
          <p:cNvSpPr>
            <a:spLocks noGrp="1"/>
          </p:cNvSpPr>
          <p:nvPr>
            <p:ph type="title"/>
          </p:nvPr>
        </p:nvSpPr>
        <p:spPr/>
        <p:txBody>
          <a:bodyPr>
            <a:noAutofit/>
          </a:bodyPr>
          <a:lstStyle/>
          <a:p>
            <a:pPr algn="ctr"/>
            <a:r>
              <a:rPr lang="en-GB" dirty="0"/>
              <a:t>Asking if that’s what the numbers really mean</a:t>
            </a:r>
          </a:p>
        </p:txBody>
      </p:sp>
    </p:spTree>
    <p:extLst>
      <p:ext uri="{BB962C8B-B14F-4D97-AF65-F5344CB8AC3E}">
        <p14:creationId xmlns:p14="http://schemas.microsoft.com/office/powerpoint/2010/main" val="3118444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r Humphrey Appleby (@YesSirHumphrey) / Twitter">
            <a:extLst>
              <a:ext uri="{FF2B5EF4-FFF2-40B4-BE49-F238E27FC236}">
                <a16:creationId xmlns:a16="http://schemas.microsoft.com/office/drawing/2014/main" id="{44B99C60-9E14-0845-9629-C5DD7006459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9140372" y="3167177"/>
            <a:ext cx="254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EAE76AE-D34C-BA4C-8B55-BEB14741B4CD}"/>
              </a:ext>
            </a:extLst>
          </p:cNvPr>
          <p:cNvSpPr/>
          <p:nvPr/>
        </p:nvSpPr>
        <p:spPr>
          <a:xfrm rot="20750460">
            <a:off x="756075" y="2143244"/>
            <a:ext cx="9205993" cy="1383150"/>
          </a:xfrm>
          <a:prstGeom prst="rect">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solidFill>
                  <a:schemeClr val="tx1"/>
                </a:solidFill>
              </a:rPr>
              <a:t>Correlation is not causation!</a:t>
            </a:r>
          </a:p>
        </p:txBody>
      </p:sp>
      <p:pic>
        <p:nvPicPr>
          <p:cNvPr id="6" name="Picture 2" descr="graph showing per capi6ta cheese consumption plotted against number of deaths from bed sheet suffication.">
            <a:extLst>
              <a:ext uri="{FF2B5EF4-FFF2-40B4-BE49-F238E27FC236}">
                <a16:creationId xmlns:a16="http://schemas.microsoft.com/office/drawing/2014/main" id="{C20A7207-C9B8-FC47-A5EF-943E3B1DA38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953014" y="2389771"/>
            <a:ext cx="7961086" cy="38146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CE5975-4BBD-9545-81E8-104D586C7D52}"/>
              </a:ext>
            </a:extLst>
          </p:cNvPr>
          <p:cNvSpPr>
            <a:spLocks noGrp="1"/>
          </p:cNvSpPr>
          <p:nvPr>
            <p:ph type="title"/>
          </p:nvPr>
        </p:nvSpPr>
        <p:spPr/>
        <p:txBody>
          <a:bodyPr>
            <a:normAutofit/>
          </a:bodyPr>
          <a:lstStyle/>
          <a:p>
            <a:r>
              <a:rPr lang="en-GB" sz="4000" b="1" dirty="0"/>
              <a:t>“Statistics</a:t>
            </a:r>
            <a:r>
              <a:rPr lang="en-GB" sz="4000" dirty="0"/>
              <a:t>? You can prove anything with </a:t>
            </a:r>
            <a:r>
              <a:rPr lang="en-GB" sz="4000" b="1" dirty="0"/>
              <a:t>statistics</a:t>
            </a:r>
            <a:r>
              <a:rPr lang="en-GB" sz="4000" dirty="0"/>
              <a:t>.”</a:t>
            </a:r>
          </a:p>
        </p:txBody>
      </p:sp>
    </p:spTree>
    <p:extLst>
      <p:ext uri="{BB962C8B-B14F-4D97-AF65-F5344CB8AC3E}">
        <p14:creationId xmlns:p14="http://schemas.microsoft.com/office/powerpoint/2010/main" val="286174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87B98-AC0F-FD49-A750-A93A2F94E77E}"/>
              </a:ext>
            </a:extLst>
          </p:cNvPr>
          <p:cNvSpPr txBox="1"/>
          <p:nvPr/>
        </p:nvSpPr>
        <p:spPr>
          <a:xfrm>
            <a:off x="643467" y="6202066"/>
            <a:ext cx="2957862" cy="369332"/>
          </a:xfrm>
          <a:prstGeom prst="rect">
            <a:avLst/>
          </a:prstGeom>
          <a:noFill/>
        </p:spPr>
        <p:txBody>
          <a:bodyPr wrap="square">
            <a:spAutoFit/>
          </a:bodyPr>
          <a:lstStyle/>
          <a:p>
            <a:r>
              <a:rPr lang="en-GB" dirty="0"/>
              <a:t>https://</a:t>
            </a:r>
            <a:r>
              <a:rPr lang="en-GB" dirty="0" err="1"/>
              <a:t>www.gapminder.org</a:t>
            </a:r>
            <a:r>
              <a:rPr lang="en-GB" dirty="0"/>
              <a:t>/</a:t>
            </a:r>
          </a:p>
        </p:txBody>
      </p:sp>
      <p:pic>
        <p:nvPicPr>
          <p:cNvPr id="4" name="Content Placeholder 3" descr="Graphical user interface, application&#10;&#10;Description automatically generated">
            <a:hlinkClick r:id="rId2"/>
            <a:extLst>
              <a:ext uri="{FF2B5EF4-FFF2-40B4-BE49-F238E27FC236}">
                <a16:creationId xmlns:a16="http://schemas.microsoft.com/office/drawing/2014/main" id="{F50B48C0-2EE7-1043-A4DF-AB8B879451D8}"/>
              </a:ext>
            </a:extLst>
          </p:cNvPr>
          <p:cNvPicPr>
            <a:picLocks noGrp="1" noChangeAspect="1"/>
          </p:cNvPicPr>
          <p:nvPr>
            <p:ph idx="1"/>
          </p:nvPr>
        </p:nvPicPr>
        <p:blipFill>
          <a:blip r:embed="rId3"/>
          <a:stretch>
            <a:fillRect/>
          </a:stretch>
        </p:blipFill>
        <p:spPr>
          <a:xfrm>
            <a:off x="882119" y="1825625"/>
            <a:ext cx="10427762" cy="4351338"/>
          </a:xfrm>
        </p:spPr>
      </p:pic>
      <p:sp>
        <p:nvSpPr>
          <p:cNvPr id="3" name="Title 2">
            <a:extLst>
              <a:ext uri="{FF2B5EF4-FFF2-40B4-BE49-F238E27FC236}">
                <a16:creationId xmlns:a16="http://schemas.microsoft.com/office/drawing/2014/main" id="{EE52914E-0C49-4532-8C99-3C3BBD174F88}"/>
              </a:ext>
            </a:extLst>
          </p:cNvPr>
          <p:cNvSpPr>
            <a:spLocks noGrp="1"/>
          </p:cNvSpPr>
          <p:nvPr>
            <p:ph type="title"/>
          </p:nvPr>
        </p:nvSpPr>
        <p:spPr/>
        <p:txBody>
          <a:bodyPr/>
          <a:lstStyle/>
          <a:p>
            <a:r>
              <a:rPr lang="en-GB" dirty="0"/>
              <a:t>Using online tools to update your world view.</a:t>
            </a:r>
          </a:p>
        </p:txBody>
      </p:sp>
    </p:spTree>
    <p:extLst>
      <p:ext uri="{BB962C8B-B14F-4D97-AF65-F5344CB8AC3E}">
        <p14:creationId xmlns:p14="http://schemas.microsoft.com/office/powerpoint/2010/main" val="2547955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8E75CB-F751-FB4C-A25C-83DB92C5E08D}"/>
              </a:ext>
            </a:extLst>
          </p:cNvPr>
          <p:cNvSpPr>
            <a:spLocks noGrp="1"/>
          </p:cNvSpPr>
          <p:nvPr>
            <p:ph type="title"/>
          </p:nvPr>
        </p:nvSpPr>
        <p:spPr/>
        <p:txBody>
          <a:bodyPr/>
          <a:lstStyle/>
          <a:p>
            <a:r>
              <a:rPr lang="en-GB" dirty="0"/>
              <a:t>What is Epistemic Insight?</a:t>
            </a:r>
          </a:p>
        </p:txBody>
      </p:sp>
      <p:sp>
        <p:nvSpPr>
          <p:cNvPr id="5" name="Text Placeholder 4">
            <a:extLst>
              <a:ext uri="{FF2B5EF4-FFF2-40B4-BE49-F238E27FC236}">
                <a16:creationId xmlns:a16="http://schemas.microsoft.com/office/drawing/2014/main" id="{72890E30-6E59-D540-81F6-B0094D6D4512}"/>
              </a:ext>
            </a:extLst>
          </p:cNvPr>
          <p:cNvSpPr>
            <a:spLocks noGrp="1"/>
          </p:cNvSpPr>
          <p:nvPr>
            <p:ph type="body" idx="1"/>
          </p:nvPr>
        </p:nvSpPr>
        <p:spPr/>
        <p:txBody>
          <a:bodyPr/>
          <a:lstStyle/>
          <a:p>
            <a:r>
              <a:rPr lang="en-GB" dirty="0"/>
              <a:t>‘Gaining epistemic insight is about developing an appreciation of the strengths and limitations of individual disciplines.’ (LASAR, 2021)</a:t>
            </a:r>
          </a:p>
        </p:txBody>
      </p:sp>
    </p:spTree>
    <p:extLst>
      <p:ext uri="{BB962C8B-B14F-4D97-AF65-F5344CB8AC3E}">
        <p14:creationId xmlns:p14="http://schemas.microsoft.com/office/powerpoint/2010/main" val="1958469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11D9-16E9-B04F-9214-7B74878AF3EB}"/>
              </a:ext>
            </a:extLst>
          </p:cNvPr>
          <p:cNvSpPr>
            <a:spLocks noGrp="1"/>
          </p:cNvSpPr>
          <p:nvPr>
            <p:ph type="title"/>
          </p:nvPr>
        </p:nvSpPr>
        <p:spPr/>
        <p:txBody>
          <a:bodyPr/>
          <a:lstStyle/>
          <a:p>
            <a:r>
              <a:rPr lang="en-GB" dirty="0"/>
              <a:t>For this lecture you will need:</a:t>
            </a:r>
          </a:p>
        </p:txBody>
      </p:sp>
      <p:sp>
        <p:nvSpPr>
          <p:cNvPr id="3" name="Content Placeholder 2">
            <a:extLst>
              <a:ext uri="{FF2B5EF4-FFF2-40B4-BE49-F238E27FC236}">
                <a16:creationId xmlns:a16="http://schemas.microsoft.com/office/drawing/2014/main" id="{A708260A-B915-884A-A95E-62BF8EF23956}"/>
              </a:ext>
            </a:extLst>
          </p:cNvPr>
          <p:cNvSpPr>
            <a:spLocks noGrp="1"/>
          </p:cNvSpPr>
          <p:nvPr>
            <p:ph idx="1"/>
          </p:nvPr>
        </p:nvSpPr>
        <p:spPr/>
        <p:txBody>
          <a:bodyPr/>
          <a:lstStyle/>
          <a:p>
            <a:pPr>
              <a:buFont typeface="Wingdings" pitchFamily="2" charset="2"/>
              <a:buChar char="q"/>
            </a:pPr>
            <a:r>
              <a:rPr lang="en-GB"/>
              <a:t> Pencil</a:t>
            </a:r>
          </a:p>
          <a:p>
            <a:pPr>
              <a:buFont typeface="Wingdings" pitchFamily="2" charset="2"/>
              <a:buChar char="q"/>
            </a:pPr>
            <a:r>
              <a:rPr lang="en-GB"/>
              <a:t> Notebook</a:t>
            </a:r>
          </a:p>
          <a:p>
            <a:pPr>
              <a:buFont typeface="Wingdings" pitchFamily="2" charset="2"/>
              <a:buChar char="q"/>
            </a:pPr>
            <a:r>
              <a:rPr lang="en-GB"/>
              <a:t> Coloured pens</a:t>
            </a:r>
          </a:p>
          <a:p>
            <a:pPr>
              <a:buFont typeface="Wingdings" pitchFamily="2" charset="2"/>
              <a:buChar char="q"/>
            </a:pPr>
            <a:r>
              <a:rPr lang="en-GB"/>
              <a:t> Ruler</a:t>
            </a:r>
          </a:p>
          <a:p>
            <a:pPr>
              <a:buFont typeface="Wingdings" pitchFamily="2" charset="2"/>
              <a:buChar char="q"/>
            </a:pPr>
            <a:r>
              <a:rPr lang="en-GB"/>
              <a:t> Compass</a:t>
            </a:r>
          </a:p>
          <a:p>
            <a:pPr>
              <a:buFont typeface="Wingdings" pitchFamily="2" charset="2"/>
              <a:buChar char="q"/>
            </a:pPr>
            <a:r>
              <a:rPr lang="en-GB"/>
              <a:t> Glue stick</a:t>
            </a:r>
          </a:p>
          <a:p>
            <a:pPr>
              <a:buFont typeface="Wingdings" pitchFamily="2" charset="2"/>
              <a:buChar char="q"/>
            </a:pPr>
            <a:r>
              <a:rPr lang="en-GB"/>
              <a:t> Preparation task work / notes</a:t>
            </a:r>
            <a:endParaRPr lang="en-GB" dirty="0"/>
          </a:p>
        </p:txBody>
      </p:sp>
    </p:spTree>
    <p:extLst>
      <p:ext uri="{BB962C8B-B14F-4D97-AF65-F5344CB8AC3E}">
        <p14:creationId xmlns:p14="http://schemas.microsoft.com/office/powerpoint/2010/main" val="1650679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1F2117-FDB5-4A44-BD86-D3167020B8E8}"/>
              </a:ext>
            </a:extLst>
          </p:cNvPr>
          <p:cNvSpPr txBox="1"/>
          <p:nvPr/>
        </p:nvSpPr>
        <p:spPr>
          <a:xfrm>
            <a:off x="9465212" y="6308209"/>
            <a:ext cx="1888588" cy="369332"/>
          </a:xfrm>
          <a:prstGeom prst="rect">
            <a:avLst/>
          </a:prstGeom>
          <a:solidFill>
            <a:schemeClr val="bg1"/>
          </a:solid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(LASAR, 2021)</a:t>
            </a:r>
          </a:p>
        </p:txBody>
      </p:sp>
      <p:sp>
        <p:nvSpPr>
          <p:cNvPr id="4" name="Content Placeholder 3">
            <a:extLst>
              <a:ext uri="{FF2B5EF4-FFF2-40B4-BE49-F238E27FC236}">
                <a16:creationId xmlns:a16="http://schemas.microsoft.com/office/drawing/2014/main" id="{58DFEE25-8B0D-B049-836C-8A95CCB3FF35}"/>
              </a:ext>
            </a:extLst>
          </p:cNvPr>
          <p:cNvSpPr>
            <a:spLocks noGrp="1"/>
          </p:cNvSpPr>
          <p:nvPr>
            <p:ph sz="half" idx="2"/>
          </p:nvPr>
        </p:nvSpPr>
        <p:spPr/>
        <p:txBody>
          <a:bodyPr anchor="ctr">
            <a:normAutofit/>
          </a:bodyPr>
          <a:lstStyle/>
          <a:p>
            <a:pPr marL="0" indent="0">
              <a:buNone/>
            </a:pPr>
            <a:r>
              <a:rPr lang="en-GB" dirty="0"/>
              <a:t>Disciplinary questions</a:t>
            </a:r>
          </a:p>
          <a:p>
            <a:pPr marL="0" indent="0">
              <a:buNone/>
            </a:pPr>
            <a:r>
              <a:rPr lang="en-GB" dirty="0"/>
              <a:t>Bridging questions</a:t>
            </a:r>
          </a:p>
        </p:txBody>
      </p:sp>
      <p:sp>
        <p:nvSpPr>
          <p:cNvPr id="3" name="Content Placeholder 2">
            <a:extLst>
              <a:ext uri="{FF2B5EF4-FFF2-40B4-BE49-F238E27FC236}">
                <a16:creationId xmlns:a16="http://schemas.microsoft.com/office/drawing/2014/main" id="{1348F7CB-8C10-469E-AFE1-EC05470AFE2A}"/>
              </a:ext>
            </a:extLst>
          </p:cNvPr>
          <p:cNvSpPr>
            <a:spLocks noGrp="1"/>
          </p:cNvSpPr>
          <p:nvPr>
            <p:ph sz="half" idx="1"/>
          </p:nvPr>
        </p:nvSpPr>
        <p:spPr/>
        <p:txBody>
          <a:bodyPr vert="horz" lIns="91440" tIns="45720" rIns="91440" bIns="45720" rtlCol="0" anchor="ctr">
            <a:normAutofit/>
          </a:bodyPr>
          <a:lstStyle/>
          <a:p>
            <a:pPr marL="0" indent="0">
              <a:buNone/>
            </a:pPr>
            <a:r>
              <a:rPr lang="en-GB" dirty="0"/>
              <a:t>Some questions are more difficult to answer than others. We call these questions big questions. </a:t>
            </a:r>
          </a:p>
          <a:p>
            <a:pPr marL="0" indent="0">
              <a:buNone/>
            </a:pPr>
            <a:endParaRPr lang="en-GB" dirty="0"/>
          </a:p>
          <a:p>
            <a:pPr>
              <a:buFont typeface="Wingdings" pitchFamily="2" charset="2"/>
              <a:buChar char="Ø"/>
            </a:pPr>
            <a:r>
              <a:rPr lang="en-GB" dirty="0"/>
              <a:t>What does it mean to be alive? </a:t>
            </a:r>
            <a:endParaRPr lang="en-GB" dirty="0">
              <a:cs typeface="Calibri"/>
            </a:endParaRPr>
          </a:p>
          <a:p>
            <a:pPr>
              <a:buFont typeface="Wingdings" pitchFamily="2" charset="2"/>
              <a:buChar char="Ø"/>
            </a:pPr>
            <a:r>
              <a:rPr lang="en-GB" dirty="0"/>
              <a:t>Why does life on Earth exist?</a:t>
            </a:r>
          </a:p>
          <a:p>
            <a:pPr>
              <a:buFont typeface="Wingdings" pitchFamily="2" charset="2"/>
              <a:buChar char="Ø"/>
            </a:pPr>
            <a:r>
              <a:rPr lang="en-GB" dirty="0"/>
              <a:t>What is human personhood? </a:t>
            </a:r>
          </a:p>
        </p:txBody>
      </p:sp>
      <p:sp>
        <p:nvSpPr>
          <p:cNvPr id="2" name="Title 1">
            <a:extLst>
              <a:ext uri="{FF2B5EF4-FFF2-40B4-BE49-F238E27FC236}">
                <a16:creationId xmlns:a16="http://schemas.microsoft.com/office/drawing/2014/main" id="{DA758F9B-EAD3-402D-B419-CA94E0247F51}"/>
              </a:ext>
            </a:extLst>
          </p:cNvPr>
          <p:cNvSpPr>
            <a:spLocks noGrp="1"/>
          </p:cNvSpPr>
          <p:nvPr>
            <p:ph type="title"/>
          </p:nvPr>
        </p:nvSpPr>
        <p:spPr/>
        <p:txBody>
          <a:bodyPr/>
          <a:lstStyle/>
          <a:p>
            <a:pPr algn="ctr"/>
            <a:r>
              <a:rPr lang="en-GB" dirty="0"/>
              <a:t>Asking questions</a:t>
            </a:r>
          </a:p>
        </p:txBody>
      </p:sp>
    </p:spTree>
    <p:extLst>
      <p:ext uri="{BB962C8B-B14F-4D97-AF65-F5344CB8AC3E}">
        <p14:creationId xmlns:p14="http://schemas.microsoft.com/office/powerpoint/2010/main" val="6942520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035F56-F612-B44A-8485-E10E378F074C}"/>
              </a:ext>
            </a:extLst>
          </p:cNvPr>
          <p:cNvSpPr>
            <a:spLocks noGrp="1"/>
          </p:cNvSpPr>
          <p:nvPr>
            <p:ph idx="1"/>
          </p:nvPr>
        </p:nvSpPr>
        <p:spPr/>
        <p:txBody>
          <a:bodyPr anchor="ctr">
            <a:normAutofit/>
          </a:bodyPr>
          <a:lstStyle/>
          <a:p>
            <a:pPr marL="0" indent="0">
              <a:buNone/>
            </a:pPr>
            <a:r>
              <a:rPr lang="en-GB" dirty="0">
                <a:latin typeface="Segoe UI"/>
                <a:ea typeface="Segoe UI Emoji"/>
                <a:cs typeface="Arial"/>
              </a:rPr>
              <a:t>How do you know that plants photosynthesise?</a:t>
            </a:r>
          </a:p>
          <a:p>
            <a:pPr marL="0" indent="0">
              <a:buNone/>
            </a:pPr>
            <a:r>
              <a:rPr lang="en-GB" dirty="0">
                <a:latin typeface="Segoe UI"/>
                <a:ea typeface="Segoe UI Emoji"/>
                <a:cs typeface="Arial"/>
              </a:rPr>
              <a:t>How do I know you have a toothache?</a:t>
            </a:r>
          </a:p>
          <a:p>
            <a:pPr marL="0" indent="0">
              <a:buNone/>
            </a:pPr>
            <a:r>
              <a:rPr lang="en-GB" dirty="0">
                <a:latin typeface="Segoe UI"/>
                <a:ea typeface="Segoe UI Emoji"/>
                <a:cs typeface="Arial"/>
              </a:rPr>
              <a:t>How do you know that I am in love?</a:t>
            </a:r>
          </a:p>
          <a:p>
            <a:pPr marL="0" indent="0">
              <a:buNone/>
            </a:pPr>
            <a:r>
              <a:rPr lang="en-GB" dirty="0">
                <a:latin typeface="Segoe UI"/>
                <a:ea typeface="Segoe UI Emoji"/>
                <a:cs typeface="Arial"/>
              </a:rPr>
              <a:t>How do you know the sun will rise tomorrow?</a:t>
            </a:r>
          </a:p>
          <a:p>
            <a:pPr marL="0" indent="0">
              <a:buNone/>
            </a:pPr>
            <a:r>
              <a:rPr lang="en-GB" dirty="0">
                <a:latin typeface="Segoe UI"/>
                <a:ea typeface="Segoe UI Emoji"/>
                <a:cs typeface="Arial"/>
              </a:rPr>
              <a:t>How is the SARS-CoV-2 virus transmitted?</a:t>
            </a:r>
          </a:p>
          <a:p>
            <a:pPr marL="0" indent="0">
              <a:buNone/>
            </a:pPr>
            <a:r>
              <a:rPr lang="en-GB" dirty="0">
                <a:latin typeface="Segoe UI"/>
                <a:ea typeface="Segoe UI Emoji"/>
                <a:cs typeface="Arial"/>
              </a:rPr>
              <a:t>How do we know global warming is causing climate change?</a:t>
            </a:r>
          </a:p>
        </p:txBody>
      </p:sp>
      <p:sp>
        <p:nvSpPr>
          <p:cNvPr id="4" name="TextBox 3">
            <a:extLst>
              <a:ext uri="{FF2B5EF4-FFF2-40B4-BE49-F238E27FC236}">
                <a16:creationId xmlns:a16="http://schemas.microsoft.com/office/drawing/2014/main" id="{A4620447-11C6-8742-B3DA-EE483659C73A}"/>
              </a:ext>
            </a:extLst>
          </p:cNvPr>
          <p:cNvSpPr txBox="1"/>
          <p:nvPr/>
        </p:nvSpPr>
        <p:spPr>
          <a:xfrm>
            <a:off x="8312672" y="2956377"/>
            <a:ext cx="3626778" cy="1815882"/>
          </a:xfrm>
          <a:prstGeom prst="rect">
            <a:avLst/>
          </a:prstGeom>
          <a:solidFill>
            <a:schemeClr val="bg1">
              <a:lumMod val="85000"/>
            </a:schemeClr>
          </a:solidFill>
        </p:spPr>
        <p:txBody>
          <a:bodyPr wrap="square" lIns="91440" tIns="45720" rIns="91440" bIns="45720" rtlCol="0" anchor="t">
            <a:spAutoFit/>
          </a:bodyPr>
          <a:lstStyle/>
          <a:p>
            <a:pPr marL="285750" indent="-285750" algn="r">
              <a:buFont typeface="Wingdings" panose="05000000000000000000" pitchFamily="2" charset="2"/>
              <a:buChar char="§"/>
            </a:pPr>
            <a:r>
              <a:rPr lang="en-GB" sz="2800" dirty="0">
                <a:latin typeface="Segoe UI"/>
                <a:ea typeface="Segoe UI Emoji"/>
                <a:cs typeface="Arial"/>
              </a:rPr>
              <a:t>Maths alone?</a:t>
            </a:r>
            <a:endParaRPr lang="en-US" dirty="0"/>
          </a:p>
          <a:p>
            <a:pPr marL="285750" indent="-285750" algn="r">
              <a:buFont typeface="Wingdings" panose="05000000000000000000" pitchFamily="2" charset="2"/>
              <a:buChar char="§"/>
            </a:pPr>
            <a:r>
              <a:rPr lang="en-GB" sz="2800" dirty="0">
                <a:latin typeface="Segoe UI"/>
                <a:ea typeface="Segoe UI Emoji"/>
                <a:cs typeface="Arial"/>
              </a:rPr>
              <a:t>Informed by maths?</a:t>
            </a:r>
          </a:p>
          <a:p>
            <a:pPr marL="285750" indent="-285750" algn="r">
              <a:buFont typeface="Wingdings" panose="05000000000000000000" pitchFamily="2" charset="2"/>
              <a:buChar char="§"/>
            </a:pPr>
            <a:r>
              <a:rPr lang="en-GB" sz="2800" dirty="0">
                <a:latin typeface="Segoe UI"/>
                <a:ea typeface="Segoe UI Emoji"/>
                <a:cs typeface="Arial"/>
              </a:rPr>
              <a:t>Better answered by other disciplines?</a:t>
            </a:r>
          </a:p>
        </p:txBody>
      </p:sp>
      <p:sp>
        <p:nvSpPr>
          <p:cNvPr id="2" name="Title 1">
            <a:extLst>
              <a:ext uri="{FF2B5EF4-FFF2-40B4-BE49-F238E27FC236}">
                <a16:creationId xmlns:a16="http://schemas.microsoft.com/office/drawing/2014/main" id="{A1DAB508-8DE2-354B-8EE2-FEE9A203D4E0}"/>
              </a:ext>
            </a:extLst>
          </p:cNvPr>
          <p:cNvSpPr>
            <a:spLocks noGrp="1"/>
          </p:cNvSpPr>
          <p:nvPr>
            <p:ph type="title"/>
          </p:nvPr>
        </p:nvSpPr>
        <p:spPr/>
        <p:txBody>
          <a:bodyPr/>
          <a:lstStyle/>
          <a:p>
            <a:pPr algn="ctr"/>
            <a:r>
              <a:rPr lang="en-GB" dirty="0"/>
              <a:t>Can maths answer these questions?</a:t>
            </a:r>
          </a:p>
        </p:txBody>
      </p:sp>
    </p:spTree>
    <p:extLst>
      <p:ext uri="{BB962C8B-B14F-4D97-AF65-F5344CB8AC3E}">
        <p14:creationId xmlns:p14="http://schemas.microsoft.com/office/powerpoint/2010/main" val="2785056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0EAEC7-2A96-6142-BFF1-706EFD23EEB7}"/>
              </a:ext>
            </a:extLst>
          </p:cNvPr>
          <p:cNvSpPr>
            <a:spLocks noGrp="1"/>
          </p:cNvSpPr>
          <p:nvPr>
            <p:ph sz="half" idx="1"/>
          </p:nvPr>
        </p:nvSpPr>
        <p:spPr/>
        <p:txBody>
          <a:bodyPr anchor="ctr"/>
          <a:lstStyle/>
          <a:p>
            <a:pPr marL="0" indent="0">
              <a:buNone/>
            </a:pPr>
            <a:r>
              <a:rPr lang="en-GB" dirty="0"/>
              <a:t>The mathematics of tea making</a:t>
            </a:r>
          </a:p>
          <a:p>
            <a:pPr marL="0" indent="0">
              <a:buNone/>
            </a:pPr>
            <a:r>
              <a:rPr lang="en-GB" dirty="0"/>
              <a:t>The science of tea making</a:t>
            </a:r>
          </a:p>
          <a:p>
            <a:pPr marL="0" indent="0">
              <a:buNone/>
            </a:pPr>
            <a:r>
              <a:rPr lang="en-GB" dirty="0"/>
              <a:t>The art of tea making</a:t>
            </a:r>
          </a:p>
          <a:p>
            <a:pPr marL="0" indent="0">
              <a:buNone/>
            </a:pPr>
            <a:r>
              <a:rPr lang="en-GB" dirty="0"/>
              <a:t>Tea making around the world</a:t>
            </a:r>
          </a:p>
          <a:p>
            <a:pPr marL="0" indent="0">
              <a:buNone/>
            </a:pPr>
            <a:r>
              <a:rPr lang="en-GB" dirty="0"/>
              <a:t>…</a:t>
            </a:r>
          </a:p>
        </p:txBody>
      </p:sp>
      <p:sp>
        <p:nvSpPr>
          <p:cNvPr id="7" name="Rectangle 6">
            <a:extLst>
              <a:ext uri="{FF2B5EF4-FFF2-40B4-BE49-F238E27FC236}">
                <a16:creationId xmlns:a16="http://schemas.microsoft.com/office/drawing/2014/main" id="{24FB18CB-A4ED-EC47-A5FA-E756E0657421}"/>
              </a:ext>
            </a:extLst>
          </p:cNvPr>
          <p:cNvSpPr/>
          <p:nvPr/>
        </p:nvSpPr>
        <p:spPr>
          <a:xfrm rot="21009757">
            <a:off x="8060625" y="3224766"/>
            <a:ext cx="1502462" cy="132533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Bradley Hand" pitchFamily="2" charset="77"/>
              </a:rPr>
              <a:t>How is tea made?</a:t>
            </a:r>
          </a:p>
        </p:txBody>
      </p:sp>
      <p:pic>
        <p:nvPicPr>
          <p:cNvPr id="6" name="Picture 2" descr="The LASAR 2020 Conference | Epistemic Insight">
            <a:extLst>
              <a:ext uri="{FF2B5EF4-FFF2-40B4-BE49-F238E27FC236}">
                <a16:creationId xmlns:a16="http://schemas.microsoft.com/office/drawing/2014/main" id="{590BFAEA-2EC9-B747-9747-35D3E7A64E8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1" y="1897440"/>
            <a:ext cx="5178019" cy="420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007E4A-6F27-6A4A-B199-2C88DE0E23C3}"/>
              </a:ext>
            </a:extLst>
          </p:cNvPr>
          <p:cNvSpPr>
            <a:spLocks noGrp="1"/>
          </p:cNvSpPr>
          <p:nvPr>
            <p:ph type="title"/>
          </p:nvPr>
        </p:nvSpPr>
        <p:spPr/>
        <p:txBody>
          <a:bodyPr/>
          <a:lstStyle/>
          <a:p>
            <a:pPr algn="ctr"/>
            <a:r>
              <a:rPr lang="en-GB" dirty="0"/>
              <a:t>How is tea made?</a:t>
            </a:r>
          </a:p>
        </p:txBody>
      </p:sp>
    </p:spTree>
    <p:extLst>
      <p:ext uri="{BB962C8B-B14F-4D97-AF65-F5344CB8AC3E}">
        <p14:creationId xmlns:p14="http://schemas.microsoft.com/office/powerpoint/2010/main" val="3085946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806AC9-AF08-E94E-9175-5AE92EDE7090}"/>
              </a:ext>
            </a:extLst>
          </p:cNvPr>
          <p:cNvSpPr>
            <a:spLocks noGrp="1"/>
          </p:cNvSpPr>
          <p:nvPr>
            <p:ph type="title"/>
          </p:nvPr>
        </p:nvSpPr>
        <p:spPr/>
        <p:txBody>
          <a:bodyPr/>
          <a:lstStyle/>
          <a:p>
            <a:r>
              <a:rPr lang="en-GB" dirty="0"/>
              <a:t>What does it mean to think like a mathematician?</a:t>
            </a:r>
          </a:p>
        </p:txBody>
      </p:sp>
      <p:sp>
        <p:nvSpPr>
          <p:cNvPr id="5" name="Text Placeholder 4">
            <a:extLst>
              <a:ext uri="{FF2B5EF4-FFF2-40B4-BE49-F238E27FC236}">
                <a16:creationId xmlns:a16="http://schemas.microsoft.com/office/drawing/2014/main" id="{26A50593-7303-554E-8FFA-A1FCD4F8B22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714436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17A441A1-8536-9B4E-A937-0D4651F15ED7}"/>
              </a:ext>
            </a:extLst>
          </p:cNvPr>
          <p:cNvSpPr/>
          <p:nvPr/>
        </p:nvSpPr>
        <p:spPr>
          <a:xfrm>
            <a:off x="7667044" y="5364865"/>
            <a:ext cx="2757268" cy="136456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Looking for efficiency and ease</a:t>
            </a:r>
          </a:p>
        </p:txBody>
      </p:sp>
      <p:sp>
        <p:nvSpPr>
          <p:cNvPr id="10" name="Cloud 9">
            <a:extLst>
              <a:ext uri="{FF2B5EF4-FFF2-40B4-BE49-F238E27FC236}">
                <a16:creationId xmlns:a16="http://schemas.microsoft.com/office/drawing/2014/main" id="{52199379-EE1C-A241-8FCB-FD88CBDC67E9}"/>
              </a:ext>
            </a:extLst>
          </p:cNvPr>
          <p:cNvSpPr/>
          <p:nvPr/>
        </p:nvSpPr>
        <p:spPr>
          <a:xfrm>
            <a:off x="4827419" y="4999945"/>
            <a:ext cx="2897946" cy="152165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Recognising the definite and the messy</a:t>
            </a:r>
          </a:p>
        </p:txBody>
      </p:sp>
      <p:sp>
        <p:nvSpPr>
          <p:cNvPr id="11" name="Cloud 10">
            <a:extLst>
              <a:ext uri="{FF2B5EF4-FFF2-40B4-BE49-F238E27FC236}">
                <a16:creationId xmlns:a16="http://schemas.microsoft.com/office/drawing/2014/main" id="{6528AA80-0610-E842-9FF8-320365FD1455}"/>
              </a:ext>
            </a:extLst>
          </p:cNvPr>
          <p:cNvSpPr/>
          <p:nvPr/>
        </p:nvSpPr>
        <p:spPr>
          <a:xfrm>
            <a:off x="1341119" y="5064882"/>
            <a:ext cx="2757268" cy="136456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Setting levels of accuracy</a:t>
            </a:r>
          </a:p>
        </p:txBody>
      </p:sp>
      <p:sp>
        <p:nvSpPr>
          <p:cNvPr id="15" name="Cloud 14">
            <a:extLst>
              <a:ext uri="{FF2B5EF4-FFF2-40B4-BE49-F238E27FC236}">
                <a16:creationId xmlns:a16="http://schemas.microsoft.com/office/drawing/2014/main" id="{32BEE3E3-60FA-A24B-9986-5EC064094E9F}"/>
              </a:ext>
            </a:extLst>
          </p:cNvPr>
          <p:cNvSpPr/>
          <p:nvPr/>
        </p:nvSpPr>
        <p:spPr>
          <a:xfrm>
            <a:off x="8921700" y="3721555"/>
            <a:ext cx="2897946" cy="152165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Creative</a:t>
            </a:r>
          </a:p>
        </p:txBody>
      </p:sp>
      <p:sp>
        <p:nvSpPr>
          <p:cNvPr id="14" name="Cloud 13">
            <a:extLst>
              <a:ext uri="{FF2B5EF4-FFF2-40B4-BE49-F238E27FC236}">
                <a16:creationId xmlns:a16="http://schemas.microsoft.com/office/drawing/2014/main" id="{EEABEC9A-A705-5944-A779-9E2A96B70225}"/>
              </a:ext>
            </a:extLst>
          </p:cNvPr>
          <p:cNvSpPr/>
          <p:nvPr/>
        </p:nvSpPr>
        <p:spPr>
          <a:xfrm>
            <a:off x="6276392" y="2817934"/>
            <a:ext cx="3142956" cy="152165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Consideration of all factors, emphasising and ignoring</a:t>
            </a:r>
          </a:p>
        </p:txBody>
      </p:sp>
      <p:sp>
        <p:nvSpPr>
          <p:cNvPr id="7" name="Cloud 6">
            <a:extLst>
              <a:ext uri="{FF2B5EF4-FFF2-40B4-BE49-F238E27FC236}">
                <a16:creationId xmlns:a16="http://schemas.microsoft.com/office/drawing/2014/main" id="{2C86F649-2B0A-A241-8130-96DC8A03D147}"/>
              </a:ext>
            </a:extLst>
          </p:cNvPr>
          <p:cNvSpPr/>
          <p:nvPr/>
        </p:nvSpPr>
        <p:spPr>
          <a:xfrm>
            <a:off x="3620964" y="3800100"/>
            <a:ext cx="2757268" cy="136456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Modelling</a:t>
            </a:r>
          </a:p>
        </p:txBody>
      </p:sp>
      <p:sp>
        <p:nvSpPr>
          <p:cNvPr id="9" name="Cloud 8">
            <a:extLst>
              <a:ext uri="{FF2B5EF4-FFF2-40B4-BE49-F238E27FC236}">
                <a16:creationId xmlns:a16="http://schemas.microsoft.com/office/drawing/2014/main" id="{BD3DFCEB-9436-C94F-8CFD-EDF8B1FEC2D2}"/>
              </a:ext>
            </a:extLst>
          </p:cNvPr>
          <p:cNvSpPr/>
          <p:nvPr/>
        </p:nvSpPr>
        <p:spPr>
          <a:xfrm>
            <a:off x="372354" y="3618792"/>
            <a:ext cx="3142957" cy="136456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Trying examples, looking for rules</a:t>
            </a:r>
          </a:p>
        </p:txBody>
      </p:sp>
      <p:sp>
        <p:nvSpPr>
          <p:cNvPr id="12" name="Cloud 11">
            <a:extLst>
              <a:ext uri="{FF2B5EF4-FFF2-40B4-BE49-F238E27FC236}">
                <a16:creationId xmlns:a16="http://schemas.microsoft.com/office/drawing/2014/main" id="{9892826F-4185-B34B-B4D7-93D520640C1E}"/>
              </a:ext>
            </a:extLst>
          </p:cNvPr>
          <p:cNvSpPr/>
          <p:nvPr/>
        </p:nvSpPr>
        <p:spPr>
          <a:xfrm>
            <a:off x="9176830" y="1833481"/>
            <a:ext cx="2897946" cy="152165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Systematic</a:t>
            </a:r>
          </a:p>
        </p:txBody>
      </p:sp>
      <p:sp>
        <p:nvSpPr>
          <p:cNvPr id="8" name="Cloud 7">
            <a:extLst>
              <a:ext uri="{FF2B5EF4-FFF2-40B4-BE49-F238E27FC236}">
                <a16:creationId xmlns:a16="http://schemas.microsoft.com/office/drawing/2014/main" id="{43A4E7C8-C433-0343-952D-6E86CA8B74CB}"/>
              </a:ext>
            </a:extLst>
          </p:cNvPr>
          <p:cNvSpPr/>
          <p:nvPr/>
        </p:nvSpPr>
        <p:spPr>
          <a:xfrm>
            <a:off x="3876094" y="1839427"/>
            <a:ext cx="3142957" cy="136456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Pattern-seeking</a:t>
            </a:r>
          </a:p>
        </p:txBody>
      </p:sp>
      <p:sp>
        <p:nvSpPr>
          <p:cNvPr id="6" name="Cloud 5">
            <a:extLst>
              <a:ext uri="{FF2B5EF4-FFF2-40B4-BE49-F238E27FC236}">
                <a16:creationId xmlns:a16="http://schemas.microsoft.com/office/drawing/2014/main" id="{D1D3BE2B-5BA0-4F4D-B921-87AA1699DA83}"/>
              </a:ext>
            </a:extLst>
          </p:cNvPr>
          <p:cNvSpPr/>
          <p:nvPr/>
        </p:nvSpPr>
        <p:spPr>
          <a:xfrm>
            <a:off x="717453" y="1972457"/>
            <a:ext cx="2757268" cy="1364566"/>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Define, classify</a:t>
            </a:r>
          </a:p>
        </p:txBody>
      </p:sp>
      <p:sp>
        <p:nvSpPr>
          <p:cNvPr id="4" name="Title 3">
            <a:extLst>
              <a:ext uri="{FF2B5EF4-FFF2-40B4-BE49-F238E27FC236}">
                <a16:creationId xmlns:a16="http://schemas.microsoft.com/office/drawing/2014/main" id="{BE5AA4CA-E3F3-BA4B-95D2-97CEC776F062}"/>
              </a:ext>
            </a:extLst>
          </p:cNvPr>
          <p:cNvSpPr>
            <a:spLocks noGrp="1"/>
          </p:cNvSpPr>
          <p:nvPr>
            <p:ph type="title"/>
          </p:nvPr>
        </p:nvSpPr>
        <p:spPr/>
        <p:txBody>
          <a:bodyPr/>
          <a:lstStyle/>
          <a:p>
            <a:pPr algn="ctr"/>
            <a:r>
              <a:rPr lang="en-GB" dirty="0"/>
              <a:t>Some thoughts…</a:t>
            </a:r>
          </a:p>
        </p:txBody>
      </p:sp>
    </p:spTree>
    <p:extLst>
      <p:ext uri="{BB962C8B-B14F-4D97-AF65-F5344CB8AC3E}">
        <p14:creationId xmlns:p14="http://schemas.microsoft.com/office/powerpoint/2010/main" val="2823409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180FB914-15BD-5240-AB73-A44A60D736F0}"/>
              </a:ext>
            </a:extLst>
          </p:cNvPr>
          <p:cNvPicPr>
            <a:picLocks noChangeAspect="1"/>
          </p:cNvPicPr>
          <p:nvPr/>
        </p:nvPicPr>
        <p:blipFill>
          <a:blip r:embed="rId2"/>
          <a:stretch>
            <a:fillRect/>
          </a:stretch>
        </p:blipFill>
        <p:spPr>
          <a:xfrm>
            <a:off x="8321520" y="5195259"/>
            <a:ext cx="3186896" cy="1465972"/>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id="{DA536500-6245-7841-9DDE-C51980619AFE}"/>
              </a:ext>
            </a:extLst>
          </p:cNvPr>
          <p:cNvPicPr>
            <a:picLocks noChangeAspect="1"/>
          </p:cNvPicPr>
          <p:nvPr/>
        </p:nvPicPr>
        <p:blipFill>
          <a:blip r:embed="rId3"/>
          <a:stretch>
            <a:fillRect/>
          </a:stretch>
        </p:blipFill>
        <p:spPr>
          <a:xfrm>
            <a:off x="4460395" y="3710706"/>
            <a:ext cx="3186896" cy="3030676"/>
          </a:xfrm>
          <a:prstGeom prst="rect">
            <a:avLst/>
          </a:prstGeom>
        </p:spPr>
      </p:pic>
      <p:pic>
        <p:nvPicPr>
          <p:cNvPr id="14" name="Picture 13" descr="Graphical user interface, text, application, chat or text message&#10;&#10;Description automatically generated">
            <a:extLst>
              <a:ext uri="{FF2B5EF4-FFF2-40B4-BE49-F238E27FC236}">
                <a16:creationId xmlns:a16="http://schemas.microsoft.com/office/drawing/2014/main" id="{7CE021B1-8446-C94A-A4EC-AF48B9C49005}"/>
              </a:ext>
            </a:extLst>
          </p:cNvPr>
          <p:cNvPicPr>
            <a:picLocks noChangeAspect="1"/>
          </p:cNvPicPr>
          <p:nvPr/>
        </p:nvPicPr>
        <p:blipFill>
          <a:blip r:embed="rId4"/>
          <a:stretch>
            <a:fillRect/>
          </a:stretch>
        </p:blipFill>
        <p:spPr>
          <a:xfrm>
            <a:off x="859533" y="3993451"/>
            <a:ext cx="3382057" cy="2667780"/>
          </a:xfrm>
          <a:prstGeom prst="rect">
            <a:avLst/>
          </a:prstGeom>
        </p:spPr>
      </p:pic>
      <p:pic>
        <p:nvPicPr>
          <p:cNvPr id="8" name="Picture 7" descr="Text&#10;&#10;Description automatically generated">
            <a:extLst>
              <a:ext uri="{FF2B5EF4-FFF2-40B4-BE49-F238E27FC236}">
                <a16:creationId xmlns:a16="http://schemas.microsoft.com/office/drawing/2014/main" id="{4EF0658E-EE18-C440-805C-BCDBDB2F2644}"/>
              </a:ext>
            </a:extLst>
          </p:cNvPr>
          <p:cNvPicPr>
            <a:picLocks noChangeAspect="1"/>
          </p:cNvPicPr>
          <p:nvPr/>
        </p:nvPicPr>
        <p:blipFill>
          <a:blip r:embed="rId5"/>
          <a:stretch>
            <a:fillRect/>
          </a:stretch>
        </p:blipFill>
        <p:spPr>
          <a:xfrm>
            <a:off x="8321520" y="1376895"/>
            <a:ext cx="3382058" cy="3565108"/>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E6C2798C-C652-E745-91C8-B7DD2C28BB68}"/>
              </a:ext>
            </a:extLst>
          </p:cNvPr>
          <p:cNvPicPr>
            <a:picLocks noChangeAspect="1"/>
          </p:cNvPicPr>
          <p:nvPr/>
        </p:nvPicPr>
        <p:blipFill>
          <a:blip r:embed="rId6"/>
          <a:stretch>
            <a:fillRect/>
          </a:stretch>
        </p:blipFill>
        <p:spPr>
          <a:xfrm>
            <a:off x="4150422" y="1031115"/>
            <a:ext cx="3382058" cy="2605982"/>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42009F7E-A43A-FE4D-B2A7-0952CE50050D}"/>
              </a:ext>
            </a:extLst>
          </p:cNvPr>
          <p:cNvPicPr>
            <a:picLocks noChangeAspect="1"/>
          </p:cNvPicPr>
          <p:nvPr/>
        </p:nvPicPr>
        <p:blipFill rotWithShape="1">
          <a:blip r:embed="rId7"/>
          <a:srcRect b="12025"/>
          <a:stretch/>
        </p:blipFill>
        <p:spPr>
          <a:xfrm>
            <a:off x="657112" y="1031115"/>
            <a:ext cx="3383908" cy="2890698"/>
          </a:xfrm>
          <a:prstGeom prst="rect">
            <a:avLst/>
          </a:prstGeom>
        </p:spPr>
      </p:pic>
      <p:sp>
        <p:nvSpPr>
          <p:cNvPr id="2" name="TextBox 1">
            <a:extLst>
              <a:ext uri="{FF2B5EF4-FFF2-40B4-BE49-F238E27FC236}">
                <a16:creationId xmlns:a16="http://schemas.microsoft.com/office/drawing/2014/main" id="{3B4A64E8-5224-425C-9C37-BC5CFACCC33C}"/>
              </a:ext>
            </a:extLst>
          </p:cNvPr>
          <p:cNvSpPr txBox="1"/>
          <p:nvPr/>
        </p:nvSpPr>
        <p:spPr>
          <a:xfrm>
            <a:off x="859533" y="0"/>
            <a:ext cx="10844045" cy="1077218"/>
          </a:xfrm>
          <a:prstGeom prst="rect">
            <a:avLst/>
          </a:prstGeom>
          <a:noFill/>
        </p:spPr>
        <p:txBody>
          <a:bodyPr wrap="square" rtlCol="0">
            <a:spAutoFit/>
          </a:bodyPr>
          <a:lstStyle/>
          <a:p>
            <a:r>
              <a:rPr lang="en-GB" sz="3200" b="1" dirty="0">
                <a:solidFill>
                  <a:schemeClr val="bg1"/>
                </a:solidFill>
              </a:rPr>
              <a:t>What does  it mean to be a Mathematician? Comments from Twitter.</a:t>
            </a:r>
          </a:p>
        </p:txBody>
      </p:sp>
    </p:spTree>
    <p:extLst>
      <p:ext uri="{BB962C8B-B14F-4D97-AF65-F5344CB8AC3E}">
        <p14:creationId xmlns:p14="http://schemas.microsoft.com/office/powerpoint/2010/main" val="3013743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F8816D-9784-354B-BFDA-443A364792B2}"/>
              </a:ext>
            </a:extLst>
          </p:cNvPr>
          <p:cNvSpPr txBox="1"/>
          <p:nvPr/>
        </p:nvSpPr>
        <p:spPr>
          <a:xfrm>
            <a:off x="9465212" y="6308209"/>
            <a:ext cx="1888588" cy="369332"/>
          </a:xfrm>
          <a:prstGeom prst="rect">
            <a:avLst/>
          </a:prstGeom>
          <a:solidFill>
            <a:schemeClr val="bg1"/>
          </a:solid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(LASAR, 2021)</a:t>
            </a:r>
          </a:p>
        </p:txBody>
      </p:sp>
      <p:sp>
        <p:nvSpPr>
          <p:cNvPr id="3" name="Content Placeholder 2">
            <a:extLst>
              <a:ext uri="{FF2B5EF4-FFF2-40B4-BE49-F238E27FC236}">
                <a16:creationId xmlns:a16="http://schemas.microsoft.com/office/drawing/2014/main" id="{288C1F8E-1F8A-2940-A2D4-7C7FED3076E3}"/>
              </a:ext>
            </a:extLst>
          </p:cNvPr>
          <p:cNvSpPr>
            <a:spLocks noGrp="1"/>
          </p:cNvSpPr>
          <p:nvPr>
            <p:ph idx="1"/>
          </p:nvPr>
        </p:nvSpPr>
        <p:spPr/>
        <p:txBody>
          <a:bodyPr anchor="ctr"/>
          <a:lstStyle/>
          <a:p>
            <a:pPr marL="0" indent="0" algn="ctr">
              <a:buNone/>
            </a:pPr>
            <a:r>
              <a:rPr lang="en-GB" sz="3600" dirty="0"/>
              <a:t>How do we make a perfect cup of coffee?</a:t>
            </a:r>
          </a:p>
          <a:p>
            <a:pPr marL="0" indent="0" algn="ctr">
              <a:buNone/>
            </a:pPr>
            <a:endParaRPr lang="en-GB" sz="3600" dirty="0"/>
          </a:p>
          <a:p>
            <a:r>
              <a:rPr lang="en-GB" dirty="0"/>
              <a:t>How does mathematics / English / science understand this question? </a:t>
            </a:r>
          </a:p>
          <a:p>
            <a:r>
              <a:rPr lang="en-GB" dirty="0"/>
              <a:t>How does mathematics / English / science investigate this question? </a:t>
            </a:r>
          </a:p>
          <a:p>
            <a:r>
              <a:rPr lang="en-GB" dirty="0"/>
              <a:t>How would mathematics / English / science know if it has a good answer?</a:t>
            </a:r>
          </a:p>
          <a:p>
            <a:r>
              <a:rPr lang="en-GB" dirty="0"/>
              <a:t>How can I make a better answer?</a:t>
            </a:r>
          </a:p>
        </p:txBody>
      </p:sp>
      <p:sp>
        <p:nvSpPr>
          <p:cNvPr id="2" name="Title 1">
            <a:extLst>
              <a:ext uri="{FF2B5EF4-FFF2-40B4-BE49-F238E27FC236}">
                <a16:creationId xmlns:a16="http://schemas.microsoft.com/office/drawing/2014/main" id="{21CD3049-9ABD-6349-959D-B9EB7F4A1416}"/>
              </a:ext>
            </a:extLst>
          </p:cNvPr>
          <p:cNvSpPr>
            <a:spLocks noGrp="1"/>
          </p:cNvSpPr>
          <p:nvPr>
            <p:ph type="title"/>
          </p:nvPr>
        </p:nvSpPr>
        <p:spPr/>
        <p:txBody>
          <a:bodyPr/>
          <a:lstStyle/>
          <a:p>
            <a:pPr algn="ctr"/>
            <a:r>
              <a:rPr lang="en-GB" dirty="0"/>
              <a:t>Ways of Thinking</a:t>
            </a:r>
          </a:p>
        </p:txBody>
      </p:sp>
    </p:spTree>
    <p:extLst>
      <p:ext uri="{BB962C8B-B14F-4D97-AF65-F5344CB8AC3E}">
        <p14:creationId xmlns:p14="http://schemas.microsoft.com/office/powerpoint/2010/main" val="3979993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9952F-2861-1048-9472-78BA5A2D81F8}"/>
              </a:ext>
            </a:extLst>
          </p:cNvPr>
          <p:cNvSpPr>
            <a:spLocks noGrp="1"/>
          </p:cNvSpPr>
          <p:nvPr>
            <p:ph type="title"/>
          </p:nvPr>
        </p:nvSpPr>
        <p:spPr/>
        <p:txBody>
          <a:bodyPr/>
          <a:lstStyle/>
          <a:p>
            <a:r>
              <a:rPr lang="en-GB" dirty="0"/>
              <a:t>Ideas to take away with you</a:t>
            </a:r>
          </a:p>
        </p:txBody>
      </p:sp>
      <p:sp>
        <p:nvSpPr>
          <p:cNvPr id="3" name="Text Placeholder 2">
            <a:extLst>
              <a:ext uri="{FF2B5EF4-FFF2-40B4-BE49-F238E27FC236}">
                <a16:creationId xmlns:a16="http://schemas.microsoft.com/office/drawing/2014/main" id="{52ABAA5D-F5BF-0749-ADDF-8B40324BF03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474105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CB4D53-8C5E-1F42-9E69-660A4D3A0900}"/>
              </a:ext>
            </a:extLst>
          </p:cNvPr>
          <p:cNvSpPr txBox="1"/>
          <p:nvPr/>
        </p:nvSpPr>
        <p:spPr>
          <a:xfrm>
            <a:off x="9465212" y="6308209"/>
            <a:ext cx="1888588" cy="369332"/>
          </a:xfrm>
          <a:prstGeom prst="rect">
            <a:avLst/>
          </a:prstGeom>
          <a:solidFill>
            <a:schemeClr val="bg1"/>
          </a:solidFill>
        </p:spPr>
        <p:txBody>
          <a:bodyPr wrap="square">
            <a:sp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(LASAR, 2021)</a:t>
            </a:r>
          </a:p>
        </p:txBody>
      </p:sp>
      <p:sp>
        <p:nvSpPr>
          <p:cNvPr id="5" name="Content Placeholder 4">
            <a:extLst>
              <a:ext uri="{FF2B5EF4-FFF2-40B4-BE49-F238E27FC236}">
                <a16:creationId xmlns:a16="http://schemas.microsoft.com/office/drawing/2014/main" id="{8499D185-8A58-5D46-85B1-C1B3FEF58D51}"/>
              </a:ext>
            </a:extLst>
          </p:cNvPr>
          <p:cNvSpPr>
            <a:spLocks noGrp="1"/>
          </p:cNvSpPr>
          <p:nvPr>
            <p:ph idx="1"/>
          </p:nvPr>
        </p:nvSpPr>
        <p:spPr/>
        <p:txBody>
          <a:bodyPr anchor="ctr"/>
          <a:lstStyle/>
          <a:p>
            <a:pPr marL="0" indent="0">
              <a:buNone/>
            </a:pPr>
            <a:r>
              <a:rPr lang="en-GB" dirty="0"/>
              <a:t>Being able to sort out which information found online is relevant, we need an implicit understanding of the strengths and limitations of different disciplines and the types of question, method and norms of thought which shape different disciplinary responses.</a:t>
            </a:r>
          </a:p>
        </p:txBody>
      </p:sp>
      <p:sp>
        <p:nvSpPr>
          <p:cNvPr id="4" name="Title 3">
            <a:extLst>
              <a:ext uri="{FF2B5EF4-FFF2-40B4-BE49-F238E27FC236}">
                <a16:creationId xmlns:a16="http://schemas.microsoft.com/office/drawing/2014/main" id="{61D7492B-47E0-C54B-8DCA-75B5D57F642C}"/>
              </a:ext>
            </a:extLst>
          </p:cNvPr>
          <p:cNvSpPr>
            <a:spLocks noGrp="1"/>
          </p:cNvSpPr>
          <p:nvPr>
            <p:ph type="title"/>
          </p:nvPr>
        </p:nvSpPr>
        <p:spPr/>
        <p:txBody>
          <a:bodyPr/>
          <a:lstStyle/>
          <a:p>
            <a:pPr algn="ctr"/>
            <a:r>
              <a:rPr lang="en-GB" dirty="0"/>
              <a:t>What is a footprint?</a:t>
            </a:r>
          </a:p>
        </p:txBody>
      </p:sp>
    </p:spTree>
    <p:extLst>
      <p:ext uri="{BB962C8B-B14F-4D97-AF65-F5344CB8AC3E}">
        <p14:creationId xmlns:p14="http://schemas.microsoft.com/office/powerpoint/2010/main" val="757330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E017C4-5F3A-0F46-87F6-19771C8B26EA}"/>
              </a:ext>
              <a:ext uri="{C183D7F6-B498-43B3-948B-1728B52AA6E4}">
                <adec:decorative xmlns:adec="http://schemas.microsoft.com/office/drawing/2017/decorative" val="1"/>
              </a:ext>
            </a:extLst>
          </p:cNvPr>
          <p:cNvSpPr/>
          <p:nvPr/>
        </p:nvSpPr>
        <p:spPr>
          <a:xfrm>
            <a:off x="6583680" y="531084"/>
            <a:ext cx="5063677" cy="5795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4D2F27B-A123-274F-8BBD-2D36A475C9F4}"/>
              </a:ext>
            </a:extLst>
          </p:cNvPr>
          <p:cNvSpPr txBox="1"/>
          <p:nvPr/>
        </p:nvSpPr>
        <p:spPr>
          <a:xfrm>
            <a:off x="6595671" y="1904478"/>
            <a:ext cx="5051686" cy="2677656"/>
          </a:xfrm>
          <a:prstGeom prst="rect">
            <a:avLst/>
          </a:prstGeom>
          <a:solidFill>
            <a:schemeClr val="bg1"/>
          </a:solidFill>
        </p:spPr>
        <p:txBody>
          <a:bodyPr wrap="square" rtlCol="0">
            <a:spAutoFit/>
          </a:bodyPr>
          <a:lstStyle/>
          <a:p>
            <a:r>
              <a:rPr lang="en-GB" sz="2800" dirty="0"/>
              <a:t>Read Ch 11 ‘Your relationship with mathematics’ (Jackson, 2015). </a:t>
            </a:r>
          </a:p>
          <a:p>
            <a:endParaRPr lang="en-GB" sz="2800" dirty="0"/>
          </a:p>
          <a:p>
            <a:r>
              <a:rPr lang="en-GB" sz="2800" dirty="0"/>
              <a:t>Submit your reflection log by Thursday 21</a:t>
            </a:r>
            <a:r>
              <a:rPr lang="en-GB" sz="2800" baseline="30000" dirty="0"/>
              <a:t>st</a:t>
            </a:r>
            <a:r>
              <a:rPr lang="en-GB" sz="2800" dirty="0"/>
              <a:t> April.</a:t>
            </a:r>
          </a:p>
        </p:txBody>
      </p:sp>
      <p:pic>
        <p:nvPicPr>
          <p:cNvPr id="16" name="Content Placeholder 15" descr="Assorted 3D shapes art">
            <a:extLst>
              <a:ext uri="{FF2B5EF4-FFF2-40B4-BE49-F238E27FC236}">
                <a16:creationId xmlns:a16="http://schemas.microsoft.com/office/drawing/2014/main" id="{D0B2F94A-4E39-B34A-9C63-004A2076F049}"/>
              </a:ext>
            </a:extLst>
          </p:cNvPr>
          <p:cNvPicPr>
            <a:picLocks noGrp="1" noChangeAspect="1"/>
          </p:cNvPicPr>
          <p:nvPr>
            <p:ph idx="1"/>
          </p:nvPr>
        </p:nvPicPr>
        <p:blipFill>
          <a:blip r:embed="rId2"/>
          <a:stretch>
            <a:fillRect/>
          </a:stretch>
        </p:blipFill>
        <p:spPr>
          <a:xfrm>
            <a:off x="544643" y="1975578"/>
            <a:ext cx="5801784" cy="4351338"/>
          </a:xfrm>
        </p:spPr>
      </p:pic>
      <p:sp>
        <p:nvSpPr>
          <p:cNvPr id="2" name="Title 1">
            <a:extLst>
              <a:ext uri="{FF2B5EF4-FFF2-40B4-BE49-F238E27FC236}">
                <a16:creationId xmlns:a16="http://schemas.microsoft.com/office/drawing/2014/main" id="{2475AB37-0513-F842-BCA3-A268A8D635B6}"/>
              </a:ext>
            </a:extLst>
          </p:cNvPr>
          <p:cNvSpPr>
            <a:spLocks noGrp="1"/>
          </p:cNvSpPr>
          <p:nvPr>
            <p:ph type="title"/>
          </p:nvPr>
        </p:nvSpPr>
        <p:spPr>
          <a:xfrm>
            <a:off x="544643" y="531084"/>
            <a:ext cx="5801784" cy="1444494"/>
          </a:xfrm>
        </p:spPr>
        <p:txBody>
          <a:bodyPr/>
          <a:lstStyle/>
          <a:p>
            <a:r>
              <a:rPr lang="en-GB" dirty="0"/>
              <a:t>Directed follow-up task</a:t>
            </a:r>
          </a:p>
        </p:txBody>
      </p:sp>
    </p:spTree>
    <p:extLst>
      <p:ext uri="{BB962C8B-B14F-4D97-AF65-F5344CB8AC3E}">
        <p14:creationId xmlns:p14="http://schemas.microsoft.com/office/powerpoint/2010/main" val="4152372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E3D0C-9567-1D4D-9919-16E003F495FC}"/>
              </a:ext>
            </a:extLst>
          </p:cNvPr>
          <p:cNvSpPr>
            <a:spLocks noGrp="1"/>
          </p:cNvSpPr>
          <p:nvPr>
            <p:ph type="title"/>
          </p:nvPr>
        </p:nvSpPr>
        <p:spPr/>
        <p:txBody>
          <a:bodyPr/>
          <a:lstStyle/>
          <a:p>
            <a:pPr algn="ctr"/>
            <a:r>
              <a:rPr lang="en-GB" dirty="0"/>
              <a:t>Why do we need mathematical minds?</a:t>
            </a:r>
          </a:p>
        </p:txBody>
      </p:sp>
      <p:sp>
        <p:nvSpPr>
          <p:cNvPr id="3" name="Content Placeholder 2">
            <a:extLst>
              <a:ext uri="{FF2B5EF4-FFF2-40B4-BE49-F238E27FC236}">
                <a16:creationId xmlns:a16="http://schemas.microsoft.com/office/drawing/2014/main" id="{8AC973DC-E001-DA40-9640-9AFFC1B03C1D}"/>
              </a:ext>
            </a:extLst>
          </p:cNvPr>
          <p:cNvSpPr>
            <a:spLocks noGrp="1"/>
          </p:cNvSpPr>
          <p:nvPr>
            <p:ph idx="1"/>
          </p:nvPr>
        </p:nvSpPr>
        <p:spPr/>
        <p:txBody>
          <a:bodyPr/>
          <a:lstStyle/>
          <a:p>
            <a:pPr marL="0" indent="0">
              <a:buNone/>
            </a:pPr>
            <a:r>
              <a:rPr lang="en-GB" dirty="0"/>
              <a:t>SUCCESS CRITERIA</a:t>
            </a:r>
          </a:p>
          <a:p>
            <a:pPr marL="0" indent="0">
              <a:buNone/>
            </a:pPr>
            <a:endParaRPr lang="en-GB" dirty="0"/>
          </a:p>
          <a:p>
            <a:r>
              <a:rPr lang="en-GB" dirty="0"/>
              <a:t>Know what is meant by Epistemic Insight.</a:t>
            </a:r>
          </a:p>
          <a:p>
            <a:r>
              <a:rPr lang="en-GB" dirty="0"/>
              <a:t>Understand how maths can help answer questions alongside other disciplines.</a:t>
            </a:r>
          </a:p>
          <a:p>
            <a:r>
              <a:rPr lang="en-GB" dirty="0"/>
              <a:t>Be able to articulate a question which maths can help solve.</a:t>
            </a:r>
          </a:p>
          <a:p>
            <a:endParaRPr lang="en-GB" dirty="0"/>
          </a:p>
          <a:p>
            <a:pPr marL="0" indent="0">
              <a:buNone/>
            </a:pPr>
            <a:r>
              <a:rPr lang="en-GB" dirty="0"/>
              <a:t>Core Content Framework links:</a:t>
            </a:r>
          </a:p>
        </p:txBody>
      </p:sp>
    </p:spTree>
    <p:extLst>
      <p:ext uri="{BB962C8B-B14F-4D97-AF65-F5344CB8AC3E}">
        <p14:creationId xmlns:p14="http://schemas.microsoft.com/office/powerpoint/2010/main" val="3737391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F95D7E-0D50-4A40-B803-0C348124B15F}"/>
              </a:ext>
            </a:extLst>
          </p:cNvPr>
          <p:cNvSpPr>
            <a:spLocks noGrp="1"/>
          </p:cNvSpPr>
          <p:nvPr>
            <p:ph idx="1"/>
          </p:nvPr>
        </p:nvSpPr>
        <p:spPr/>
        <p:txBody>
          <a:bodyPr anchor="ctr"/>
          <a:lstStyle/>
          <a:p>
            <a:r>
              <a:rPr lang="en-US" sz="2400" dirty="0" err="1"/>
              <a:t>Blastland</a:t>
            </a:r>
            <a:r>
              <a:rPr lang="en-US" sz="2400" dirty="0"/>
              <a:t>, M. &amp; </a:t>
            </a:r>
            <a:r>
              <a:rPr lang="en-US" sz="2400" dirty="0" err="1"/>
              <a:t>Dilnot</a:t>
            </a:r>
            <a:r>
              <a:rPr lang="en-US" sz="2400" dirty="0"/>
              <a:t>, A. (2008) </a:t>
            </a:r>
            <a:r>
              <a:rPr lang="en-US" sz="2400" i="1" dirty="0"/>
              <a:t>The Tiger That Isn’t: Seeing through a world of numbers</a:t>
            </a:r>
            <a:r>
              <a:rPr lang="en-US" sz="2400" dirty="0"/>
              <a:t>. London: Profile Books.</a:t>
            </a:r>
            <a:endParaRPr lang="en-GB" sz="2400" dirty="0"/>
          </a:p>
          <a:p>
            <a:r>
              <a:rPr lang="en-US" sz="2400" dirty="0"/>
              <a:t>LASAR (2021) 'A guidebook to building an epistemically insightful learning experience in primary schools' LASAR at Canterbury Christ Church University [Teaching resource]. Canterbury Christ Church University.</a:t>
            </a:r>
            <a:endParaRPr lang="en-GB" sz="2400" dirty="0"/>
          </a:p>
          <a:p>
            <a:r>
              <a:rPr lang="en-US" sz="2400" dirty="0"/>
              <a:t>LASAR &amp; Willington Grammar School for Girls (2021) 'Epistemic Insight' LASAR at Canterbury Christ Church University [Teaching resource]. Canterbury Christ Church University.</a:t>
            </a:r>
            <a:endParaRPr lang="en-GB" sz="2400" dirty="0"/>
          </a:p>
          <a:p>
            <a:r>
              <a:rPr lang="en-US" sz="2400" dirty="0" err="1"/>
              <a:t>Paulos</a:t>
            </a:r>
            <a:r>
              <a:rPr lang="en-US" sz="2400" dirty="0"/>
              <a:t>, J. A. (1989) </a:t>
            </a:r>
            <a:r>
              <a:rPr lang="en-US" sz="2400" i="1" dirty="0"/>
              <a:t>Innumeracy</a:t>
            </a:r>
            <a:r>
              <a:rPr lang="en-US" sz="2400" dirty="0"/>
              <a:t>. London: Viking.</a:t>
            </a:r>
            <a:endParaRPr lang="en-GB" sz="2400" dirty="0"/>
          </a:p>
        </p:txBody>
      </p:sp>
      <p:sp>
        <p:nvSpPr>
          <p:cNvPr id="2" name="Title 1">
            <a:extLst>
              <a:ext uri="{FF2B5EF4-FFF2-40B4-BE49-F238E27FC236}">
                <a16:creationId xmlns:a16="http://schemas.microsoft.com/office/drawing/2014/main" id="{65A4256F-D253-9046-8AC0-127E739FBF61}"/>
              </a:ext>
            </a:extLst>
          </p:cNvPr>
          <p:cNvSpPr>
            <a:spLocks noGrp="1"/>
          </p:cNvSpPr>
          <p:nvPr>
            <p:ph type="title"/>
          </p:nvPr>
        </p:nvSpPr>
        <p:spPr/>
        <p:txBody>
          <a:bodyPr/>
          <a:lstStyle/>
          <a:p>
            <a:r>
              <a:rPr lang="en-GB" dirty="0"/>
              <a:t>Lecture reference list</a:t>
            </a:r>
          </a:p>
        </p:txBody>
      </p:sp>
    </p:spTree>
    <p:extLst>
      <p:ext uri="{BB962C8B-B14F-4D97-AF65-F5344CB8AC3E}">
        <p14:creationId xmlns:p14="http://schemas.microsoft.com/office/powerpoint/2010/main" val="631687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E479B-6BDC-024F-B6CE-B59C953130B1}"/>
              </a:ext>
            </a:extLst>
          </p:cNvPr>
          <p:cNvSpPr>
            <a:spLocks noGrp="1"/>
          </p:cNvSpPr>
          <p:nvPr>
            <p:ph type="title"/>
          </p:nvPr>
        </p:nvSpPr>
        <p:spPr/>
        <p:txBody>
          <a:bodyPr>
            <a:normAutofit/>
          </a:bodyPr>
          <a:lstStyle/>
          <a:p>
            <a:pPr algn="ctr"/>
            <a:r>
              <a:rPr lang="en-GB" sz="4000" dirty="0"/>
              <a:t>Understanding the difference between </a:t>
            </a:r>
            <a:br>
              <a:rPr lang="en-GB" sz="4000" dirty="0"/>
            </a:br>
            <a:r>
              <a:rPr lang="en-GB" sz="4000" dirty="0"/>
              <a:t>curriculum content and curriculum intent</a:t>
            </a:r>
          </a:p>
        </p:txBody>
      </p:sp>
      <p:sp>
        <p:nvSpPr>
          <p:cNvPr id="3" name="Content Placeholder 2">
            <a:extLst>
              <a:ext uri="{FF2B5EF4-FFF2-40B4-BE49-F238E27FC236}">
                <a16:creationId xmlns:a16="http://schemas.microsoft.com/office/drawing/2014/main" id="{6C90EF31-93B7-A245-966D-B49372097DBA}"/>
              </a:ext>
            </a:extLst>
          </p:cNvPr>
          <p:cNvSpPr>
            <a:spLocks noGrp="1"/>
          </p:cNvSpPr>
          <p:nvPr>
            <p:ph idx="1"/>
          </p:nvPr>
        </p:nvSpPr>
        <p:spPr/>
        <p:txBody>
          <a:bodyPr anchor="ctr">
            <a:normAutofit/>
          </a:bodyPr>
          <a:lstStyle/>
          <a:p>
            <a:pPr marL="0" indent="0" algn="ctr">
              <a:buNone/>
            </a:pPr>
            <a:r>
              <a:rPr lang="en-GB" sz="2400" dirty="0"/>
              <a:t>Mathematics is a </a:t>
            </a:r>
            <a:r>
              <a:rPr lang="en-GB" sz="2400" b="1" i="1" dirty="0">
                <a:solidFill>
                  <a:schemeClr val="accent1">
                    <a:lumMod val="75000"/>
                  </a:schemeClr>
                </a:solidFill>
              </a:rPr>
              <a:t>creative</a:t>
            </a:r>
            <a:r>
              <a:rPr lang="en-GB" sz="2400" dirty="0"/>
              <a:t> and </a:t>
            </a:r>
            <a:r>
              <a:rPr lang="en-GB" sz="2400" b="1" i="1" dirty="0">
                <a:solidFill>
                  <a:schemeClr val="accent1">
                    <a:lumMod val="75000"/>
                  </a:schemeClr>
                </a:solidFill>
              </a:rPr>
              <a:t>highly inter-connected </a:t>
            </a:r>
            <a:r>
              <a:rPr lang="en-GB" sz="2400" dirty="0"/>
              <a:t>discipline that has been developed over centuries, </a:t>
            </a:r>
            <a:r>
              <a:rPr lang="en-GB" sz="2400" b="1" i="1" dirty="0">
                <a:solidFill>
                  <a:schemeClr val="accent1">
                    <a:lumMod val="75000"/>
                  </a:schemeClr>
                </a:solidFill>
              </a:rPr>
              <a:t>providing the solution </a:t>
            </a:r>
            <a:r>
              <a:rPr lang="en-GB" sz="2400" dirty="0"/>
              <a:t>to some of history’s most intriguing problems. It is </a:t>
            </a:r>
            <a:r>
              <a:rPr lang="en-GB" sz="2400" b="1" i="1" dirty="0">
                <a:solidFill>
                  <a:schemeClr val="accent1">
                    <a:lumMod val="75000"/>
                  </a:schemeClr>
                </a:solidFill>
              </a:rPr>
              <a:t>essential to everyday life</a:t>
            </a:r>
            <a:r>
              <a:rPr lang="en-GB" sz="2400" dirty="0"/>
              <a:t>, </a:t>
            </a:r>
            <a:r>
              <a:rPr lang="en-GB" sz="2400" b="1" i="1" dirty="0">
                <a:solidFill>
                  <a:schemeClr val="accent1">
                    <a:lumMod val="75000"/>
                  </a:schemeClr>
                </a:solidFill>
              </a:rPr>
              <a:t>critical to science, technology and engineering</a:t>
            </a:r>
            <a:r>
              <a:rPr lang="en-GB" sz="2400" dirty="0"/>
              <a:t>, and necessary for </a:t>
            </a:r>
            <a:r>
              <a:rPr lang="en-GB" sz="2400" b="1" i="1" dirty="0">
                <a:solidFill>
                  <a:schemeClr val="accent1">
                    <a:lumMod val="75000"/>
                  </a:schemeClr>
                </a:solidFill>
              </a:rPr>
              <a:t>financial literacy </a:t>
            </a:r>
            <a:r>
              <a:rPr lang="en-GB" sz="2400" dirty="0"/>
              <a:t>and </a:t>
            </a:r>
            <a:r>
              <a:rPr lang="en-GB" sz="2400" b="1" i="1" dirty="0">
                <a:solidFill>
                  <a:schemeClr val="accent1">
                    <a:lumMod val="75000"/>
                  </a:schemeClr>
                </a:solidFill>
              </a:rPr>
              <a:t>most forms of employment</a:t>
            </a:r>
            <a:r>
              <a:rPr lang="en-GB" sz="2400" dirty="0"/>
              <a:t>. </a:t>
            </a:r>
          </a:p>
          <a:p>
            <a:pPr marL="0" indent="0" algn="ctr">
              <a:buNone/>
            </a:pPr>
            <a:r>
              <a:rPr lang="en-GB" sz="2400" dirty="0"/>
              <a:t>A high-quality mathematics education therefore provides </a:t>
            </a:r>
            <a:r>
              <a:rPr lang="en-GB" sz="2400" i="1" dirty="0"/>
              <a:t>a </a:t>
            </a:r>
            <a:r>
              <a:rPr lang="en-GB" sz="2400" b="1" i="1" dirty="0">
                <a:solidFill>
                  <a:schemeClr val="accent1">
                    <a:lumMod val="75000"/>
                  </a:schemeClr>
                </a:solidFill>
              </a:rPr>
              <a:t>foundation for understanding the world</a:t>
            </a:r>
            <a:r>
              <a:rPr lang="en-GB" sz="2400" dirty="0"/>
              <a:t>, the ability to </a:t>
            </a:r>
            <a:r>
              <a:rPr lang="en-GB" sz="2400" b="1" i="1" dirty="0">
                <a:solidFill>
                  <a:schemeClr val="accent1">
                    <a:lumMod val="75000"/>
                  </a:schemeClr>
                </a:solidFill>
              </a:rPr>
              <a:t>reason mathematically</a:t>
            </a:r>
            <a:r>
              <a:rPr lang="en-GB" sz="2400" dirty="0"/>
              <a:t>, an appreciation of </a:t>
            </a:r>
            <a:r>
              <a:rPr lang="en-GB" sz="2400" b="1" i="1" dirty="0">
                <a:solidFill>
                  <a:schemeClr val="accent1">
                    <a:lumMod val="75000"/>
                  </a:schemeClr>
                </a:solidFill>
              </a:rPr>
              <a:t>the beauty and power of mathematics</a:t>
            </a:r>
            <a:r>
              <a:rPr lang="en-GB" sz="2400" dirty="0"/>
              <a:t>, and a sense of enjoyment and curiosity about the subject. </a:t>
            </a:r>
          </a:p>
        </p:txBody>
      </p:sp>
    </p:spTree>
    <p:extLst>
      <p:ext uri="{BB962C8B-B14F-4D97-AF65-F5344CB8AC3E}">
        <p14:creationId xmlns:p14="http://schemas.microsoft.com/office/powerpoint/2010/main" val="1253040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616D0F-6F52-FA41-A857-22BB524AC586}"/>
              </a:ext>
            </a:extLst>
          </p:cNvPr>
          <p:cNvSpPr>
            <a:spLocks noGrp="1"/>
          </p:cNvSpPr>
          <p:nvPr>
            <p:ph type="title"/>
          </p:nvPr>
        </p:nvSpPr>
        <p:spPr/>
        <p:txBody>
          <a:bodyPr/>
          <a:lstStyle/>
          <a:p>
            <a:r>
              <a:rPr lang="en-GB" dirty="0"/>
              <a:t>Why mathematical minds are needed</a:t>
            </a:r>
          </a:p>
        </p:txBody>
      </p:sp>
      <p:sp>
        <p:nvSpPr>
          <p:cNvPr id="5" name="Text Placeholder 4">
            <a:extLst>
              <a:ext uri="{FF2B5EF4-FFF2-40B4-BE49-F238E27FC236}">
                <a16:creationId xmlns:a16="http://schemas.microsoft.com/office/drawing/2014/main" id="{1E175244-4640-3643-AF6A-81F22AC7805F}"/>
              </a:ext>
            </a:extLst>
          </p:cNvPr>
          <p:cNvSpPr>
            <a:spLocks noGrp="1"/>
          </p:cNvSpPr>
          <p:nvPr>
            <p:ph type="body" idx="1"/>
          </p:nvPr>
        </p:nvSpPr>
        <p:spPr/>
        <p:txBody>
          <a:bodyPr/>
          <a:lstStyle/>
          <a:p>
            <a:r>
              <a:rPr lang="en-GB" dirty="0"/>
              <a:t>The perils of innumeracy</a:t>
            </a:r>
          </a:p>
        </p:txBody>
      </p:sp>
    </p:spTree>
    <p:extLst>
      <p:ext uri="{BB962C8B-B14F-4D97-AF65-F5344CB8AC3E}">
        <p14:creationId xmlns:p14="http://schemas.microsoft.com/office/powerpoint/2010/main" val="650635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5FEA78C-27F9-2A46-8A1B-4DB61321EB4E}"/>
              </a:ext>
            </a:extLst>
          </p:cNvPr>
          <p:cNvSpPr txBox="1"/>
          <p:nvPr/>
        </p:nvSpPr>
        <p:spPr>
          <a:xfrm>
            <a:off x="6546850" y="5577662"/>
            <a:ext cx="4432300" cy="954107"/>
          </a:xfrm>
          <a:prstGeom prst="rect">
            <a:avLst/>
          </a:prstGeom>
          <a:solidFill>
            <a:schemeClr val="bg1"/>
          </a:solidFill>
        </p:spPr>
        <p:txBody>
          <a:bodyPr wrap="square" rtlCol="0">
            <a:spAutoFit/>
          </a:bodyPr>
          <a:lstStyle/>
          <a:p>
            <a:pPr algn="ctr"/>
            <a:r>
              <a:rPr lang="en-GB" sz="2800" dirty="0"/>
              <a:t>Sunday </a:t>
            </a:r>
          </a:p>
          <a:p>
            <a:pPr algn="ctr"/>
            <a:r>
              <a:rPr lang="en-GB" sz="2800" dirty="0"/>
              <a:t>50%</a:t>
            </a:r>
          </a:p>
        </p:txBody>
      </p:sp>
      <p:pic>
        <p:nvPicPr>
          <p:cNvPr id="9" name="Content Placeholder 7" descr="Icon&#10;&#10;Description automatically generated">
            <a:extLst>
              <a:ext uri="{FF2B5EF4-FFF2-40B4-BE49-F238E27FC236}">
                <a16:creationId xmlns:a16="http://schemas.microsoft.com/office/drawing/2014/main" id="{CAEAF180-3701-7C40-A2D9-5C8CD09F1F9E}"/>
              </a:ext>
            </a:extLst>
          </p:cNvPr>
          <p:cNvPicPr>
            <a:picLocks noGrp="1" noChangeAspect="1"/>
          </p:cNvPicPr>
          <p:nvPr>
            <p:ph sz="half" idx="2"/>
          </p:nvPr>
        </p:nvPicPr>
        <p:blipFill>
          <a:blip r:embed="rId3"/>
          <a:stretch>
            <a:fillRect/>
          </a:stretch>
        </p:blipFill>
        <p:spPr>
          <a:xfrm>
            <a:off x="6546850" y="2020094"/>
            <a:ext cx="4432300" cy="3962400"/>
          </a:xfrm>
        </p:spPr>
      </p:pic>
      <p:sp>
        <p:nvSpPr>
          <p:cNvPr id="10" name="TextBox 9">
            <a:extLst>
              <a:ext uri="{FF2B5EF4-FFF2-40B4-BE49-F238E27FC236}">
                <a16:creationId xmlns:a16="http://schemas.microsoft.com/office/drawing/2014/main" id="{39F8A511-DBAF-3E46-9FE1-B0F5559E994E}"/>
              </a:ext>
            </a:extLst>
          </p:cNvPr>
          <p:cNvSpPr txBox="1"/>
          <p:nvPr/>
        </p:nvSpPr>
        <p:spPr>
          <a:xfrm>
            <a:off x="1212850" y="5538768"/>
            <a:ext cx="4432300" cy="954107"/>
          </a:xfrm>
          <a:prstGeom prst="rect">
            <a:avLst/>
          </a:prstGeom>
          <a:solidFill>
            <a:schemeClr val="bg1"/>
          </a:solidFill>
        </p:spPr>
        <p:txBody>
          <a:bodyPr wrap="square" rtlCol="0">
            <a:spAutoFit/>
          </a:bodyPr>
          <a:lstStyle/>
          <a:p>
            <a:pPr algn="ctr"/>
            <a:r>
              <a:rPr lang="en-GB" sz="2800" dirty="0"/>
              <a:t>Saturday </a:t>
            </a:r>
          </a:p>
          <a:p>
            <a:pPr algn="ctr"/>
            <a:r>
              <a:rPr lang="en-GB" sz="2800" dirty="0"/>
              <a:t>50%</a:t>
            </a:r>
          </a:p>
        </p:txBody>
      </p:sp>
      <p:pic>
        <p:nvPicPr>
          <p:cNvPr id="8" name="Content Placeholder 7" descr="Icon&#10;&#10;Description automatically generated">
            <a:extLst>
              <a:ext uri="{FF2B5EF4-FFF2-40B4-BE49-F238E27FC236}">
                <a16:creationId xmlns:a16="http://schemas.microsoft.com/office/drawing/2014/main" id="{825BAD8C-B721-2C4C-8379-2675E23A26B6}"/>
              </a:ext>
            </a:extLst>
          </p:cNvPr>
          <p:cNvPicPr>
            <a:picLocks noGrp="1" noChangeAspect="1"/>
          </p:cNvPicPr>
          <p:nvPr>
            <p:ph sz="half" idx="1"/>
          </p:nvPr>
        </p:nvPicPr>
        <p:blipFill>
          <a:blip r:embed="rId3"/>
          <a:stretch>
            <a:fillRect/>
          </a:stretch>
        </p:blipFill>
        <p:spPr>
          <a:xfrm>
            <a:off x="1212850" y="2020094"/>
            <a:ext cx="4432300" cy="3962400"/>
          </a:xfrm>
        </p:spPr>
      </p:pic>
      <p:sp>
        <p:nvSpPr>
          <p:cNvPr id="12" name="Title 3">
            <a:extLst>
              <a:ext uri="{FF2B5EF4-FFF2-40B4-BE49-F238E27FC236}">
                <a16:creationId xmlns:a16="http://schemas.microsoft.com/office/drawing/2014/main" id="{935A6E8D-61CB-614D-9FDA-4F29973818CA}"/>
              </a:ext>
            </a:extLst>
          </p:cNvPr>
          <p:cNvSpPr txBox="1">
            <a:spLocks/>
          </p:cNvSpPr>
          <p:nvPr/>
        </p:nvSpPr>
        <p:spPr>
          <a:xfrm>
            <a:off x="2012156" y="1697821"/>
            <a:ext cx="8396287" cy="1325563"/>
          </a:xfrm>
          <a:custGeom>
            <a:avLst/>
            <a:gdLst>
              <a:gd name="connsiteX0" fmla="*/ 0 w 8396287"/>
              <a:gd name="connsiteY0" fmla="*/ 0 h 1325563"/>
              <a:gd name="connsiteX1" fmla="*/ 767661 w 8396287"/>
              <a:gd name="connsiteY1" fmla="*/ 0 h 1325563"/>
              <a:gd name="connsiteX2" fmla="*/ 1199470 w 8396287"/>
              <a:gd name="connsiteY2" fmla="*/ 0 h 1325563"/>
              <a:gd name="connsiteX3" fmla="*/ 1799204 w 8396287"/>
              <a:gd name="connsiteY3" fmla="*/ 0 h 1325563"/>
              <a:gd name="connsiteX4" fmla="*/ 2482902 w 8396287"/>
              <a:gd name="connsiteY4" fmla="*/ 0 h 1325563"/>
              <a:gd name="connsiteX5" fmla="*/ 2830748 w 8396287"/>
              <a:gd name="connsiteY5" fmla="*/ 0 h 1325563"/>
              <a:gd name="connsiteX6" fmla="*/ 3178594 w 8396287"/>
              <a:gd name="connsiteY6" fmla="*/ 0 h 1325563"/>
              <a:gd name="connsiteX7" fmla="*/ 3946255 w 8396287"/>
              <a:gd name="connsiteY7" fmla="*/ 0 h 1325563"/>
              <a:gd name="connsiteX8" fmla="*/ 4545990 w 8396287"/>
              <a:gd name="connsiteY8" fmla="*/ 0 h 1325563"/>
              <a:gd name="connsiteX9" fmla="*/ 4893836 w 8396287"/>
              <a:gd name="connsiteY9" fmla="*/ 0 h 1325563"/>
              <a:gd name="connsiteX10" fmla="*/ 5493571 w 8396287"/>
              <a:gd name="connsiteY10" fmla="*/ 0 h 1325563"/>
              <a:gd name="connsiteX11" fmla="*/ 6261231 w 8396287"/>
              <a:gd name="connsiteY11" fmla="*/ 0 h 1325563"/>
              <a:gd name="connsiteX12" fmla="*/ 6777003 w 8396287"/>
              <a:gd name="connsiteY12" fmla="*/ 0 h 1325563"/>
              <a:gd name="connsiteX13" fmla="*/ 7292775 w 8396287"/>
              <a:gd name="connsiteY13" fmla="*/ 0 h 1325563"/>
              <a:gd name="connsiteX14" fmla="*/ 8396287 w 8396287"/>
              <a:gd name="connsiteY14" fmla="*/ 0 h 1325563"/>
              <a:gd name="connsiteX15" fmla="*/ 8396287 w 8396287"/>
              <a:gd name="connsiteY15" fmla="*/ 455110 h 1325563"/>
              <a:gd name="connsiteX16" fmla="*/ 8396287 w 8396287"/>
              <a:gd name="connsiteY16" fmla="*/ 896964 h 1325563"/>
              <a:gd name="connsiteX17" fmla="*/ 8396287 w 8396287"/>
              <a:gd name="connsiteY17" fmla="*/ 1325563 h 1325563"/>
              <a:gd name="connsiteX18" fmla="*/ 7880515 w 8396287"/>
              <a:gd name="connsiteY18" fmla="*/ 1325563 h 1325563"/>
              <a:gd name="connsiteX19" fmla="*/ 7448706 w 8396287"/>
              <a:gd name="connsiteY19" fmla="*/ 1325563 h 1325563"/>
              <a:gd name="connsiteX20" fmla="*/ 6681046 w 8396287"/>
              <a:gd name="connsiteY20" fmla="*/ 1325563 h 1325563"/>
              <a:gd name="connsiteX21" fmla="*/ 6081311 w 8396287"/>
              <a:gd name="connsiteY21" fmla="*/ 1325563 h 1325563"/>
              <a:gd name="connsiteX22" fmla="*/ 5733465 w 8396287"/>
              <a:gd name="connsiteY22" fmla="*/ 1325563 h 1325563"/>
              <a:gd name="connsiteX23" fmla="*/ 5133730 w 8396287"/>
              <a:gd name="connsiteY23" fmla="*/ 1325563 h 1325563"/>
              <a:gd name="connsiteX24" fmla="*/ 4617958 w 8396287"/>
              <a:gd name="connsiteY24" fmla="*/ 1325563 h 1325563"/>
              <a:gd name="connsiteX25" fmla="*/ 4102186 w 8396287"/>
              <a:gd name="connsiteY25" fmla="*/ 1325563 h 1325563"/>
              <a:gd name="connsiteX26" fmla="*/ 3586414 w 8396287"/>
              <a:gd name="connsiteY26" fmla="*/ 1325563 h 1325563"/>
              <a:gd name="connsiteX27" fmla="*/ 3070642 w 8396287"/>
              <a:gd name="connsiteY27" fmla="*/ 1325563 h 1325563"/>
              <a:gd name="connsiteX28" fmla="*/ 2386944 w 8396287"/>
              <a:gd name="connsiteY28" fmla="*/ 1325563 h 1325563"/>
              <a:gd name="connsiteX29" fmla="*/ 1787210 w 8396287"/>
              <a:gd name="connsiteY29" fmla="*/ 1325563 h 1325563"/>
              <a:gd name="connsiteX30" fmla="*/ 1439363 w 8396287"/>
              <a:gd name="connsiteY30" fmla="*/ 1325563 h 1325563"/>
              <a:gd name="connsiteX31" fmla="*/ 923592 w 8396287"/>
              <a:gd name="connsiteY31" fmla="*/ 1325563 h 1325563"/>
              <a:gd name="connsiteX32" fmla="*/ 0 w 8396287"/>
              <a:gd name="connsiteY32" fmla="*/ 1325563 h 1325563"/>
              <a:gd name="connsiteX33" fmla="*/ 0 w 8396287"/>
              <a:gd name="connsiteY33" fmla="*/ 910220 h 1325563"/>
              <a:gd name="connsiteX34" fmla="*/ 0 w 8396287"/>
              <a:gd name="connsiteY34" fmla="*/ 508132 h 1325563"/>
              <a:gd name="connsiteX35" fmla="*/ 0 w 8396287"/>
              <a:gd name="connsiteY35"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396287" h="1325563" fill="none" extrusionOk="0">
                <a:moveTo>
                  <a:pt x="0" y="0"/>
                </a:moveTo>
                <a:cubicBezTo>
                  <a:pt x="194399" y="-67381"/>
                  <a:pt x="570273" y="76571"/>
                  <a:pt x="767661" y="0"/>
                </a:cubicBezTo>
                <a:cubicBezTo>
                  <a:pt x="965049" y="-76571"/>
                  <a:pt x="993565" y="26455"/>
                  <a:pt x="1199470" y="0"/>
                </a:cubicBezTo>
                <a:cubicBezTo>
                  <a:pt x="1405375" y="-26455"/>
                  <a:pt x="1530598" y="25271"/>
                  <a:pt x="1799204" y="0"/>
                </a:cubicBezTo>
                <a:cubicBezTo>
                  <a:pt x="2067810" y="-25271"/>
                  <a:pt x="2249777" y="69561"/>
                  <a:pt x="2482902" y="0"/>
                </a:cubicBezTo>
                <a:cubicBezTo>
                  <a:pt x="2716027" y="-69561"/>
                  <a:pt x="2756262" y="11906"/>
                  <a:pt x="2830748" y="0"/>
                </a:cubicBezTo>
                <a:cubicBezTo>
                  <a:pt x="2905234" y="-11906"/>
                  <a:pt x="3010909" y="29392"/>
                  <a:pt x="3178594" y="0"/>
                </a:cubicBezTo>
                <a:cubicBezTo>
                  <a:pt x="3346279" y="-29392"/>
                  <a:pt x="3603503" y="54798"/>
                  <a:pt x="3946255" y="0"/>
                </a:cubicBezTo>
                <a:cubicBezTo>
                  <a:pt x="4289007" y="-54798"/>
                  <a:pt x="4342546" y="47241"/>
                  <a:pt x="4545990" y="0"/>
                </a:cubicBezTo>
                <a:cubicBezTo>
                  <a:pt x="4749435" y="-47241"/>
                  <a:pt x="4820950" y="41296"/>
                  <a:pt x="4893836" y="0"/>
                </a:cubicBezTo>
                <a:cubicBezTo>
                  <a:pt x="4966722" y="-41296"/>
                  <a:pt x="5241807" y="35148"/>
                  <a:pt x="5493571" y="0"/>
                </a:cubicBezTo>
                <a:cubicBezTo>
                  <a:pt x="5745335" y="-35148"/>
                  <a:pt x="5982021" y="74192"/>
                  <a:pt x="6261231" y="0"/>
                </a:cubicBezTo>
                <a:cubicBezTo>
                  <a:pt x="6540441" y="-74192"/>
                  <a:pt x="6585243" y="55686"/>
                  <a:pt x="6777003" y="0"/>
                </a:cubicBezTo>
                <a:cubicBezTo>
                  <a:pt x="6968763" y="-55686"/>
                  <a:pt x="7085417" y="29822"/>
                  <a:pt x="7292775" y="0"/>
                </a:cubicBezTo>
                <a:cubicBezTo>
                  <a:pt x="7500133" y="-29822"/>
                  <a:pt x="7880869" y="18833"/>
                  <a:pt x="8396287" y="0"/>
                </a:cubicBezTo>
                <a:cubicBezTo>
                  <a:pt x="8447821" y="190629"/>
                  <a:pt x="8341777" y="324709"/>
                  <a:pt x="8396287" y="455110"/>
                </a:cubicBezTo>
                <a:cubicBezTo>
                  <a:pt x="8450797" y="585511"/>
                  <a:pt x="8355238" y="751169"/>
                  <a:pt x="8396287" y="896964"/>
                </a:cubicBezTo>
                <a:cubicBezTo>
                  <a:pt x="8437336" y="1042759"/>
                  <a:pt x="8383780" y="1124701"/>
                  <a:pt x="8396287" y="1325563"/>
                </a:cubicBezTo>
                <a:cubicBezTo>
                  <a:pt x="8281344" y="1346054"/>
                  <a:pt x="8012502" y="1292118"/>
                  <a:pt x="7880515" y="1325563"/>
                </a:cubicBezTo>
                <a:cubicBezTo>
                  <a:pt x="7748528" y="1359008"/>
                  <a:pt x="7539967" y="1314540"/>
                  <a:pt x="7448706" y="1325563"/>
                </a:cubicBezTo>
                <a:cubicBezTo>
                  <a:pt x="7357445" y="1336586"/>
                  <a:pt x="6931270" y="1259537"/>
                  <a:pt x="6681046" y="1325563"/>
                </a:cubicBezTo>
                <a:cubicBezTo>
                  <a:pt x="6430822" y="1391589"/>
                  <a:pt x="6278036" y="1269096"/>
                  <a:pt x="6081311" y="1325563"/>
                </a:cubicBezTo>
                <a:cubicBezTo>
                  <a:pt x="5884586" y="1382030"/>
                  <a:pt x="5888588" y="1289097"/>
                  <a:pt x="5733465" y="1325563"/>
                </a:cubicBezTo>
                <a:cubicBezTo>
                  <a:pt x="5578342" y="1362029"/>
                  <a:pt x="5336654" y="1269632"/>
                  <a:pt x="5133730" y="1325563"/>
                </a:cubicBezTo>
                <a:cubicBezTo>
                  <a:pt x="4930807" y="1381494"/>
                  <a:pt x="4784504" y="1301434"/>
                  <a:pt x="4617958" y="1325563"/>
                </a:cubicBezTo>
                <a:cubicBezTo>
                  <a:pt x="4451412" y="1349692"/>
                  <a:pt x="4219713" y="1290199"/>
                  <a:pt x="4102186" y="1325563"/>
                </a:cubicBezTo>
                <a:cubicBezTo>
                  <a:pt x="3984659" y="1360927"/>
                  <a:pt x="3797685" y="1290457"/>
                  <a:pt x="3586414" y="1325563"/>
                </a:cubicBezTo>
                <a:cubicBezTo>
                  <a:pt x="3375143" y="1360669"/>
                  <a:pt x="3183024" y="1267540"/>
                  <a:pt x="3070642" y="1325563"/>
                </a:cubicBezTo>
                <a:cubicBezTo>
                  <a:pt x="2958260" y="1383586"/>
                  <a:pt x="2665965" y="1315806"/>
                  <a:pt x="2386944" y="1325563"/>
                </a:cubicBezTo>
                <a:cubicBezTo>
                  <a:pt x="2107923" y="1335320"/>
                  <a:pt x="1942121" y="1319960"/>
                  <a:pt x="1787210" y="1325563"/>
                </a:cubicBezTo>
                <a:cubicBezTo>
                  <a:pt x="1632299" y="1331166"/>
                  <a:pt x="1560442" y="1284153"/>
                  <a:pt x="1439363" y="1325563"/>
                </a:cubicBezTo>
                <a:cubicBezTo>
                  <a:pt x="1318284" y="1366973"/>
                  <a:pt x="1087392" y="1265509"/>
                  <a:pt x="923592" y="1325563"/>
                </a:cubicBezTo>
                <a:cubicBezTo>
                  <a:pt x="759792" y="1385617"/>
                  <a:pt x="430981" y="1297290"/>
                  <a:pt x="0" y="1325563"/>
                </a:cubicBezTo>
                <a:cubicBezTo>
                  <a:pt x="-33478" y="1172535"/>
                  <a:pt x="1868" y="1085132"/>
                  <a:pt x="0" y="910220"/>
                </a:cubicBezTo>
                <a:cubicBezTo>
                  <a:pt x="-1868" y="735308"/>
                  <a:pt x="45916" y="613898"/>
                  <a:pt x="0" y="508132"/>
                </a:cubicBezTo>
                <a:cubicBezTo>
                  <a:pt x="-45916" y="402366"/>
                  <a:pt x="33707" y="107757"/>
                  <a:pt x="0" y="0"/>
                </a:cubicBezTo>
                <a:close/>
              </a:path>
              <a:path w="8396287" h="1325563" stroke="0" extrusionOk="0">
                <a:moveTo>
                  <a:pt x="0" y="0"/>
                </a:moveTo>
                <a:cubicBezTo>
                  <a:pt x="242846" y="-55446"/>
                  <a:pt x="410367" y="43435"/>
                  <a:pt x="515772" y="0"/>
                </a:cubicBezTo>
                <a:cubicBezTo>
                  <a:pt x="621177" y="-43435"/>
                  <a:pt x="782812" y="20427"/>
                  <a:pt x="863618" y="0"/>
                </a:cubicBezTo>
                <a:cubicBezTo>
                  <a:pt x="944424" y="-20427"/>
                  <a:pt x="1393701" y="87121"/>
                  <a:pt x="1631279" y="0"/>
                </a:cubicBezTo>
                <a:cubicBezTo>
                  <a:pt x="1868857" y="-87121"/>
                  <a:pt x="1963103" y="44279"/>
                  <a:pt x="2147051" y="0"/>
                </a:cubicBezTo>
                <a:cubicBezTo>
                  <a:pt x="2330999" y="-44279"/>
                  <a:pt x="2549277" y="41179"/>
                  <a:pt x="2662822" y="0"/>
                </a:cubicBezTo>
                <a:cubicBezTo>
                  <a:pt x="2776367" y="-41179"/>
                  <a:pt x="3104004" y="3201"/>
                  <a:pt x="3430483" y="0"/>
                </a:cubicBezTo>
                <a:cubicBezTo>
                  <a:pt x="3756962" y="-3201"/>
                  <a:pt x="3646637" y="9939"/>
                  <a:pt x="3862292" y="0"/>
                </a:cubicBezTo>
                <a:cubicBezTo>
                  <a:pt x="4077947" y="-9939"/>
                  <a:pt x="4328206" y="62026"/>
                  <a:pt x="4629953" y="0"/>
                </a:cubicBezTo>
                <a:cubicBezTo>
                  <a:pt x="4931700" y="-62026"/>
                  <a:pt x="5091440" y="48923"/>
                  <a:pt x="5397613" y="0"/>
                </a:cubicBezTo>
                <a:cubicBezTo>
                  <a:pt x="5703786" y="-48923"/>
                  <a:pt x="5699443" y="65792"/>
                  <a:pt x="5997348" y="0"/>
                </a:cubicBezTo>
                <a:cubicBezTo>
                  <a:pt x="6295254" y="-65792"/>
                  <a:pt x="6454533" y="57484"/>
                  <a:pt x="6765008" y="0"/>
                </a:cubicBezTo>
                <a:cubicBezTo>
                  <a:pt x="7075483" y="-57484"/>
                  <a:pt x="7150526" y="24682"/>
                  <a:pt x="7280780" y="0"/>
                </a:cubicBezTo>
                <a:cubicBezTo>
                  <a:pt x="7411034" y="-24682"/>
                  <a:pt x="7542475" y="43970"/>
                  <a:pt x="7796552" y="0"/>
                </a:cubicBezTo>
                <a:cubicBezTo>
                  <a:pt x="8050629" y="-43970"/>
                  <a:pt x="8207104" y="30706"/>
                  <a:pt x="8396287" y="0"/>
                </a:cubicBezTo>
                <a:cubicBezTo>
                  <a:pt x="8445000" y="110003"/>
                  <a:pt x="8350134" y="228044"/>
                  <a:pt x="8396287" y="428599"/>
                </a:cubicBezTo>
                <a:cubicBezTo>
                  <a:pt x="8442440" y="629154"/>
                  <a:pt x="8364117" y="680582"/>
                  <a:pt x="8396287" y="870453"/>
                </a:cubicBezTo>
                <a:cubicBezTo>
                  <a:pt x="8428457" y="1060324"/>
                  <a:pt x="8365893" y="1110859"/>
                  <a:pt x="8396287" y="1325563"/>
                </a:cubicBezTo>
                <a:cubicBezTo>
                  <a:pt x="8150677" y="1394870"/>
                  <a:pt x="7863080" y="1284264"/>
                  <a:pt x="7712589" y="1325563"/>
                </a:cubicBezTo>
                <a:cubicBezTo>
                  <a:pt x="7562098" y="1366862"/>
                  <a:pt x="7457780" y="1284839"/>
                  <a:pt x="7364743" y="1325563"/>
                </a:cubicBezTo>
                <a:cubicBezTo>
                  <a:pt x="7271706" y="1366287"/>
                  <a:pt x="7080327" y="1305210"/>
                  <a:pt x="6932934" y="1325563"/>
                </a:cubicBezTo>
                <a:cubicBezTo>
                  <a:pt x="6785541" y="1345916"/>
                  <a:pt x="6528879" y="1295973"/>
                  <a:pt x="6165274" y="1325563"/>
                </a:cubicBezTo>
                <a:cubicBezTo>
                  <a:pt x="5801669" y="1355153"/>
                  <a:pt x="5803778" y="1284128"/>
                  <a:pt x="5565539" y="1325563"/>
                </a:cubicBezTo>
                <a:cubicBezTo>
                  <a:pt x="5327300" y="1366998"/>
                  <a:pt x="5223904" y="1300416"/>
                  <a:pt x="5133730" y="1325563"/>
                </a:cubicBezTo>
                <a:cubicBezTo>
                  <a:pt x="5043556" y="1350710"/>
                  <a:pt x="4657739" y="1302964"/>
                  <a:pt x="4533995" y="1325563"/>
                </a:cubicBezTo>
                <a:cubicBezTo>
                  <a:pt x="4410251" y="1348162"/>
                  <a:pt x="4314829" y="1304289"/>
                  <a:pt x="4186149" y="1325563"/>
                </a:cubicBezTo>
                <a:cubicBezTo>
                  <a:pt x="4057469" y="1346837"/>
                  <a:pt x="3930731" y="1284087"/>
                  <a:pt x="3838303" y="1325563"/>
                </a:cubicBezTo>
                <a:cubicBezTo>
                  <a:pt x="3745875" y="1367039"/>
                  <a:pt x="3458208" y="1261216"/>
                  <a:pt x="3238568" y="1325563"/>
                </a:cubicBezTo>
                <a:cubicBezTo>
                  <a:pt x="3018929" y="1389910"/>
                  <a:pt x="3008839" y="1282925"/>
                  <a:pt x="2806759" y="1325563"/>
                </a:cubicBezTo>
                <a:cubicBezTo>
                  <a:pt x="2604679" y="1368201"/>
                  <a:pt x="2292386" y="1271399"/>
                  <a:pt x="2123061" y="1325563"/>
                </a:cubicBezTo>
                <a:cubicBezTo>
                  <a:pt x="1953736" y="1379727"/>
                  <a:pt x="1783543" y="1286184"/>
                  <a:pt x="1691252" y="1325563"/>
                </a:cubicBezTo>
                <a:cubicBezTo>
                  <a:pt x="1598961" y="1364942"/>
                  <a:pt x="1193041" y="1289739"/>
                  <a:pt x="1007554" y="1325563"/>
                </a:cubicBezTo>
                <a:cubicBezTo>
                  <a:pt x="822067" y="1361387"/>
                  <a:pt x="741574" y="1299063"/>
                  <a:pt x="659708" y="1325563"/>
                </a:cubicBezTo>
                <a:cubicBezTo>
                  <a:pt x="577842" y="1352063"/>
                  <a:pt x="138584" y="1261795"/>
                  <a:pt x="0" y="1325563"/>
                </a:cubicBezTo>
                <a:cubicBezTo>
                  <a:pt x="-47478" y="1131066"/>
                  <a:pt x="40519" y="1100695"/>
                  <a:pt x="0" y="910220"/>
                </a:cubicBezTo>
                <a:cubicBezTo>
                  <a:pt x="-40519" y="719745"/>
                  <a:pt x="52076" y="598972"/>
                  <a:pt x="0" y="441854"/>
                </a:cubicBezTo>
                <a:cubicBezTo>
                  <a:pt x="-52076" y="284736"/>
                  <a:pt x="10333" y="165350"/>
                  <a:pt x="0" y="0"/>
                </a:cubicBezTo>
                <a:close/>
              </a:path>
            </a:pathLst>
          </a:custGeom>
          <a:solidFill>
            <a:schemeClr val="bg1"/>
          </a:solidFill>
          <a:ln w="76200">
            <a:solidFill>
              <a:schemeClr val="tx1"/>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“100% chance of rain this weekend.”</a:t>
            </a:r>
          </a:p>
        </p:txBody>
      </p:sp>
      <p:sp>
        <p:nvSpPr>
          <p:cNvPr id="4" name="Title 3">
            <a:extLst>
              <a:ext uri="{FF2B5EF4-FFF2-40B4-BE49-F238E27FC236}">
                <a16:creationId xmlns:a16="http://schemas.microsoft.com/office/drawing/2014/main" id="{01A17FA1-3A33-4F42-A3BA-A89DE5CF9C6E}"/>
              </a:ext>
            </a:extLst>
          </p:cNvPr>
          <p:cNvSpPr>
            <a:spLocks noGrp="1"/>
          </p:cNvSpPr>
          <p:nvPr>
            <p:ph type="title"/>
          </p:nvPr>
        </p:nvSpPr>
        <p:spPr>
          <a:xfrm>
            <a:off x="952500" y="508000"/>
            <a:ext cx="10515600" cy="1325563"/>
          </a:xfrm>
        </p:spPr>
        <p:txBody>
          <a:bodyPr/>
          <a:lstStyle/>
          <a:p>
            <a:pPr algn="ctr"/>
            <a:r>
              <a:rPr lang="en-GB" dirty="0"/>
              <a:t>Knowing if the number makes sense</a:t>
            </a:r>
          </a:p>
        </p:txBody>
      </p:sp>
    </p:spTree>
    <p:extLst>
      <p:ext uri="{BB962C8B-B14F-4D97-AF65-F5344CB8AC3E}">
        <p14:creationId xmlns:p14="http://schemas.microsoft.com/office/powerpoint/2010/main" val="20640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36C121-2C9F-EC4C-8BAD-247B9ABDC440}"/>
              </a:ext>
            </a:extLst>
          </p:cNvPr>
          <p:cNvSpPr>
            <a:spLocks noGrp="1"/>
          </p:cNvSpPr>
          <p:nvPr>
            <p:ph idx="1"/>
          </p:nvPr>
        </p:nvSpPr>
        <p:spPr>
          <a:xfrm>
            <a:off x="838200" y="4376737"/>
            <a:ext cx="10515600" cy="1800225"/>
          </a:xfrm>
        </p:spPr>
        <p:txBody>
          <a:bodyPr anchor="ctr"/>
          <a:lstStyle/>
          <a:p>
            <a:pPr marL="0" indent="0" algn="ctr">
              <a:buNone/>
            </a:pPr>
            <a:r>
              <a:rPr lang="en-GB" dirty="0"/>
              <a:t>You can see a red side. </a:t>
            </a:r>
          </a:p>
          <a:p>
            <a:pPr marL="0" indent="0" algn="ctr">
              <a:buNone/>
            </a:pPr>
            <a:r>
              <a:rPr lang="en-GB" dirty="0"/>
              <a:t>I’m offering even-money that it is the red-red card. </a:t>
            </a:r>
          </a:p>
          <a:p>
            <a:pPr marL="0" indent="0" algn="ctr">
              <a:buNone/>
            </a:pPr>
            <a:r>
              <a:rPr lang="en-GB" dirty="0"/>
              <a:t>Is it a fair bet?</a:t>
            </a:r>
          </a:p>
        </p:txBody>
      </p:sp>
      <p:sp>
        <p:nvSpPr>
          <p:cNvPr id="7" name="Rounded Rectangle 6" descr="A playing card that is black on one side and red on the other side">
            <a:extLst>
              <a:ext uri="{FF2B5EF4-FFF2-40B4-BE49-F238E27FC236}">
                <a16:creationId xmlns:a16="http://schemas.microsoft.com/office/drawing/2014/main" id="{F9F8AAB7-CFFB-8E42-B469-A162190C0E98}"/>
              </a:ext>
            </a:extLst>
          </p:cNvPr>
          <p:cNvSpPr/>
          <p:nvPr/>
        </p:nvSpPr>
        <p:spPr>
          <a:xfrm rot="1957607">
            <a:off x="9280926" y="2271173"/>
            <a:ext cx="1357312" cy="1800225"/>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descr="A playing card that is black on one side and red on the other side">
            <a:extLst>
              <a:ext uri="{FF2B5EF4-FFF2-40B4-BE49-F238E27FC236}">
                <a16:creationId xmlns:a16="http://schemas.microsoft.com/office/drawing/2014/main" id="{CD7870C2-547E-5C4C-AEF8-F982D5D54C8D}"/>
              </a:ext>
            </a:extLst>
          </p:cNvPr>
          <p:cNvSpPr/>
          <p:nvPr/>
        </p:nvSpPr>
        <p:spPr>
          <a:xfrm>
            <a:off x="8732440" y="2047303"/>
            <a:ext cx="1357312" cy="1800225"/>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descr="A playing card that is red on both sides">
            <a:extLst>
              <a:ext uri="{FF2B5EF4-FFF2-40B4-BE49-F238E27FC236}">
                <a16:creationId xmlns:a16="http://schemas.microsoft.com/office/drawing/2014/main" id="{E51D0502-DF6B-044B-B008-B2B757F93D76}"/>
              </a:ext>
            </a:extLst>
          </p:cNvPr>
          <p:cNvSpPr/>
          <p:nvPr/>
        </p:nvSpPr>
        <p:spPr>
          <a:xfrm rot="2575848">
            <a:off x="5897561" y="2292858"/>
            <a:ext cx="1357312" cy="1800225"/>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4" descr="A playing card that is red on both sides">
            <a:extLst>
              <a:ext uri="{FF2B5EF4-FFF2-40B4-BE49-F238E27FC236}">
                <a16:creationId xmlns:a16="http://schemas.microsoft.com/office/drawing/2014/main" id="{863777EC-99D5-FE45-8A60-2C115BC59995}"/>
              </a:ext>
            </a:extLst>
          </p:cNvPr>
          <p:cNvSpPr/>
          <p:nvPr/>
        </p:nvSpPr>
        <p:spPr>
          <a:xfrm>
            <a:off x="5417344" y="2047304"/>
            <a:ext cx="1357312" cy="1800225"/>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descr="A playing card that is black on both sides">
            <a:extLst>
              <a:ext uri="{FF2B5EF4-FFF2-40B4-BE49-F238E27FC236}">
                <a16:creationId xmlns:a16="http://schemas.microsoft.com/office/drawing/2014/main" id="{55241235-1C0D-BA4A-BC27-91C303FEC3BA}"/>
              </a:ext>
            </a:extLst>
          </p:cNvPr>
          <p:cNvSpPr/>
          <p:nvPr/>
        </p:nvSpPr>
        <p:spPr>
          <a:xfrm rot="2338910">
            <a:off x="2647550" y="2298196"/>
            <a:ext cx="1357312" cy="1800225"/>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ounded Rectangle 3" descr="A playing card that is black on both sides">
            <a:extLst>
              <a:ext uri="{FF2B5EF4-FFF2-40B4-BE49-F238E27FC236}">
                <a16:creationId xmlns:a16="http://schemas.microsoft.com/office/drawing/2014/main" id="{FD6E5425-84C4-7847-956B-5B34D508BD7F}"/>
              </a:ext>
            </a:extLst>
          </p:cNvPr>
          <p:cNvSpPr/>
          <p:nvPr/>
        </p:nvSpPr>
        <p:spPr>
          <a:xfrm>
            <a:off x="1968895" y="2071685"/>
            <a:ext cx="1357312" cy="1800225"/>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783825B-7334-DA4E-B0FB-84DD7AE1D430}"/>
              </a:ext>
            </a:extLst>
          </p:cNvPr>
          <p:cNvSpPr>
            <a:spLocks noGrp="1"/>
          </p:cNvSpPr>
          <p:nvPr>
            <p:ph type="title"/>
          </p:nvPr>
        </p:nvSpPr>
        <p:spPr/>
        <p:txBody>
          <a:bodyPr>
            <a:normAutofit/>
          </a:bodyPr>
          <a:lstStyle/>
          <a:p>
            <a:pPr algn="ctr"/>
            <a:r>
              <a:rPr lang="en-GB" dirty="0"/>
              <a:t>Knowing if the numbers are in your favour</a:t>
            </a:r>
          </a:p>
        </p:txBody>
      </p:sp>
    </p:spTree>
    <p:extLst>
      <p:ext uri="{BB962C8B-B14F-4D97-AF65-F5344CB8AC3E}">
        <p14:creationId xmlns:p14="http://schemas.microsoft.com/office/powerpoint/2010/main" val="189346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1AD05-E1B8-AC43-BDAF-C3FF7DC4A8D4}"/>
              </a:ext>
            </a:extLst>
          </p:cNvPr>
          <p:cNvSpPr>
            <a:spLocks noGrp="1"/>
          </p:cNvSpPr>
          <p:nvPr>
            <p:ph type="title"/>
          </p:nvPr>
        </p:nvSpPr>
        <p:spPr/>
        <p:txBody>
          <a:bodyPr/>
          <a:lstStyle/>
          <a:p>
            <a:pPr algn="ctr"/>
            <a:r>
              <a:rPr lang="en-GB" dirty="0"/>
              <a:t>Knowing if the number is worrying</a:t>
            </a:r>
          </a:p>
        </p:txBody>
      </p:sp>
      <p:sp>
        <p:nvSpPr>
          <p:cNvPr id="3" name="Content Placeholder 2">
            <a:extLst>
              <a:ext uri="{FF2B5EF4-FFF2-40B4-BE49-F238E27FC236}">
                <a16:creationId xmlns:a16="http://schemas.microsoft.com/office/drawing/2014/main" id="{FD6439B5-8D93-7141-B486-6DF5C6BD0E9C}"/>
              </a:ext>
            </a:extLst>
          </p:cNvPr>
          <p:cNvSpPr>
            <a:spLocks noGrp="1"/>
          </p:cNvSpPr>
          <p:nvPr>
            <p:ph idx="1"/>
          </p:nvPr>
        </p:nvSpPr>
        <p:spPr/>
        <p:txBody>
          <a:bodyPr anchor="ctr"/>
          <a:lstStyle/>
          <a:p>
            <a:pPr marL="0" indent="0" algn="ctr">
              <a:buNone/>
            </a:pPr>
            <a:r>
              <a:rPr lang="en-GB" sz="3600" dirty="0"/>
              <a:t>Test 98% accurate</a:t>
            </a:r>
          </a:p>
          <a:p>
            <a:pPr marL="0" indent="0" algn="ctr">
              <a:buNone/>
            </a:pPr>
            <a:r>
              <a:rPr lang="en-GB" dirty="0"/>
              <a:t>If someone has the disease, the test is positive 98% of the time.</a:t>
            </a:r>
          </a:p>
          <a:p>
            <a:pPr marL="0" indent="0" algn="ctr">
              <a:buNone/>
            </a:pPr>
            <a:r>
              <a:rPr lang="en-GB" dirty="0"/>
              <a:t>If they don’t have disease, the test is negative 98% of the time.</a:t>
            </a:r>
          </a:p>
          <a:p>
            <a:pPr marL="0" indent="0" algn="ctr">
              <a:buNone/>
            </a:pPr>
            <a:r>
              <a:rPr lang="en-GB" dirty="0"/>
              <a:t>Assuming 0.5% of people actually have the disease.</a:t>
            </a:r>
          </a:p>
          <a:p>
            <a:pPr marL="0" indent="0" algn="ctr">
              <a:buNone/>
            </a:pPr>
            <a:r>
              <a:rPr lang="en-GB" dirty="0"/>
              <a:t>You are given the test and told it’s positive. </a:t>
            </a:r>
          </a:p>
          <a:p>
            <a:pPr marL="0" indent="0" algn="ctr">
              <a:buNone/>
            </a:pPr>
            <a:r>
              <a:rPr lang="en-GB" dirty="0"/>
              <a:t>How depressed should you be?</a:t>
            </a:r>
          </a:p>
          <a:p>
            <a:pPr marL="0" indent="0" algn="ctr">
              <a:buNone/>
            </a:pPr>
            <a:endParaRPr lang="en-GB" dirty="0"/>
          </a:p>
          <a:p>
            <a:pPr marL="0" indent="0" algn="ctr">
              <a:buNone/>
            </a:pPr>
            <a:r>
              <a:rPr lang="en-GB" dirty="0"/>
              <a:t>Cautiously optimistic.</a:t>
            </a:r>
          </a:p>
        </p:txBody>
      </p:sp>
    </p:spTree>
    <p:extLst>
      <p:ext uri="{BB962C8B-B14F-4D97-AF65-F5344CB8AC3E}">
        <p14:creationId xmlns:p14="http://schemas.microsoft.com/office/powerpoint/2010/main" val="253498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5E271E-D841-D94D-B78F-5BB9FD1830E7}"/>
              </a:ext>
            </a:extLst>
          </p:cNvPr>
          <p:cNvSpPr>
            <a:spLocks noGrp="1"/>
          </p:cNvSpPr>
          <p:nvPr>
            <p:ph sz="half" idx="2"/>
          </p:nvPr>
        </p:nvSpPr>
        <p:spPr>
          <a:xfrm>
            <a:off x="6172200" y="4043679"/>
            <a:ext cx="5181600" cy="2133283"/>
          </a:xfrm>
        </p:spPr>
        <p:txBody>
          <a:bodyPr anchor="ctr"/>
          <a:lstStyle/>
          <a:p>
            <a:pPr marL="0" indent="0">
              <a:buNone/>
            </a:pPr>
            <a:r>
              <a:rPr lang="en-GB" dirty="0"/>
              <a:t>Write down by when, roughly, a billion seconds will have passed.</a:t>
            </a:r>
          </a:p>
        </p:txBody>
      </p:sp>
      <p:sp>
        <p:nvSpPr>
          <p:cNvPr id="3" name="Content Placeholder 2">
            <a:extLst>
              <a:ext uri="{FF2B5EF4-FFF2-40B4-BE49-F238E27FC236}">
                <a16:creationId xmlns:a16="http://schemas.microsoft.com/office/drawing/2014/main" id="{F8C97FB7-223A-494D-93D8-4A38A8BB3BEC}"/>
              </a:ext>
            </a:extLst>
          </p:cNvPr>
          <p:cNvSpPr>
            <a:spLocks noGrp="1"/>
          </p:cNvSpPr>
          <p:nvPr>
            <p:ph sz="half" idx="1"/>
          </p:nvPr>
        </p:nvSpPr>
        <p:spPr>
          <a:xfrm>
            <a:off x="838200" y="4043680"/>
            <a:ext cx="5181600" cy="2133282"/>
          </a:xfrm>
        </p:spPr>
        <p:txBody>
          <a:bodyPr anchor="ctr"/>
          <a:lstStyle/>
          <a:p>
            <a:pPr marL="0" indent="0">
              <a:buNone/>
            </a:pPr>
            <a:r>
              <a:rPr lang="en-GB" dirty="0"/>
              <a:t>Write down by when, roughly, a million seconds will have passed.</a:t>
            </a:r>
          </a:p>
        </p:txBody>
      </p:sp>
      <p:sp>
        <p:nvSpPr>
          <p:cNvPr id="2" name="Title 1">
            <a:extLst>
              <a:ext uri="{FF2B5EF4-FFF2-40B4-BE49-F238E27FC236}">
                <a16:creationId xmlns:a16="http://schemas.microsoft.com/office/drawing/2014/main" id="{82ACCDE6-44C1-174E-A7FC-5B93D19663DE}"/>
              </a:ext>
            </a:extLst>
          </p:cNvPr>
          <p:cNvSpPr>
            <a:spLocks noGrp="1"/>
          </p:cNvSpPr>
          <p:nvPr>
            <p:ph type="title"/>
          </p:nvPr>
        </p:nvSpPr>
        <p:spPr>
          <a:xfrm>
            <a:off x="838200" y="2362358"/>
            <a:ext cx="10515600" cy="1325563"/>
          </a:xfrm>
        </p:spPr>
        <p:txBody>
          <a:bodyPr>
            <a:normAutofit/>
          </a:bodyPr>
          <a:lstStyle/>
          <a:p>
            <a:pPr algn="ctr"/>
            <a:r>
              <a:rPr lang="en-GB" sz="3600" dirty="0"/>
              <a:t>It’s the 24</a:t>
            </a:r>
            <a:r>
              <a:rPr lang="en-GB" sz="3600" baseline="30000" dirty="0"/>
              <a:t>th</a:t>
            </a:r>
            <a:r>
              <a:rPr lang="en-GB" sz="3600" dirty="0"/>
              <a:t> March 2022. Write down the time.</a:t>
            </a:r>
          </a:p>
        </p:txBody>
      </p:sp>
      <p:sp>
        <p:nvSpPr>
          <p:cNvPr id="5" name="Title 1">
            <a:extLst>
              <a:ext uri="{FF2B5EF4-FFF2-40B4-BE49-F238E27FC236}">
                <a16:creationId xmlns:a16="http://schemas.microsoft.com/office/drawing/2014/main" id="{937708E7-9251-2F48-9BAD-471A064624AB}"/>
              </a:ext>
            </a:extLst>
          </p:cNvPr>
          <p:cNvSpPr txBox="1">
            <a:spLocks/>
          </p:cNvSpPr>
          <p:nvPr/>
        </p:nvSpPr>
        <p:spPr>
          <a:xfrm>
            <a:off x="838200" y="681038"/>
            <a:ext cx="10515600"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t>Knowing how big numbers are</a:t>
            </a:r>
          </a:p>
        </p:txBody>
      </p:sp>
    </p:spTree>
    <p:extLst>
      <p:ext uri="{BB962C8B-B14F-4D97-AF65-F5344CB8AC3E}">
        <p14:creationId xmlns:p14="http://schemas.microsoft.com/office/powerpoint/2010/main" val="42219525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fb7664d7-b48c-4b21-af77-5166bd93b837"/>
</p:tagLst>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9" id="{BF883BE8-E320-6848-95F6-E15C21F7A6DC}" vid="{0AE2BA01-C68C-2D46-9CDD-C93C5A4578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41A5A25E41AED46B800DDAECA04FFAA" ma:contentTypeVersion="12" ma:contentTypeDescription="Create a new document." ma:contentTypeScope="" ma:versionID="59767d6ad15a7ce47c108a8460e02598">
  <xsd:schema xmlns:xsd="http://www.w3.org/2001/XMLSchema" xmlns:xs="http://www.w3.org/2001/XMLSchema" xmlns:p="http://schemas.microsoft.com/office/2006/metadata/properties" xmlns:ns2="cadf569b-b38c-4a6c-ab0c-18243e904278" xmlns:ns3="e5cdb7a1-bfce-4666-9f9d-4f1b769454a2" targetNamespace="http://schemas.microsoft.com/office/2006/metadata/properties" ma:root="true" ma:fieldsID="71bf61a18cdd74a309a3d93d1196c76a" ns2:_="" ns3:_="">
    <xsd:import namespace="cadf569b-b38c-4a6c-ab0c-18243e904278"/>
    <xsd:import namespace="e5cdb7a1-bfce-4666-9f9d-4f1b769454a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df569b-b38c-4a6c-ab0c-18243e9042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cdb7a1-bfce-4666-9f9d-4f1b769454a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93521B-35FC-4CC5-A320-0C03BEE1FD1B}">
  <ds:schemaRefs>
    <ds:schemaRef ds:uri="http://schemas.microsoft.com/sharepoint/v3/contenttype/forms"/>
  </ds:schemaRefs>
</ds:datastoreItem>
</file>

<file path=customXml/itemProps2.xml><?xml version="1.0" encoding="utf-8"?>
<ds:datastoreItem xmlns:ds="http://schemas.openxmlformats.org/officeDocument/2006/customXml" ds:itemID="{D7B9D47C-8E7D-409F-B9A4-9FAFD364B884}">
  <ds:schemaRefs>
    <ds:schemaRef ds:uri="http://purl.org/dc/terms/"/>
    <ds:schemaRef ds:uri="http://purl.org/dc/dcmitype/"/>
    <ds:schemaRef ds:uri="http://schemas.microsoft.com/office/infopath/2007/PartnerControls"/>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e5cdb7a1-bfce-4666-9f9d-4f1b769454a2"/>
    <ds:schemaRef ds:uri="cadf569b-b38c-4a6c-ab0c-18243e904278"/>
  </ds:schemaRefs>
</ds:datastoreItem>
</file>

<file path=customXml/itemProps3.xml><?xml version="1.0" encoding="utf-8"?>
<ds:datastoreItem xmlns:ds="http://schemas.openxmlformats.org/officeDocument/2006/customXml" ds:itemID="{5DD12E0F-BA38-4DAB-AA31-D756C29D60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df569b-b38c-4a6c-ab0c-18243e904278"/>
    <ds:schemaRef ds:uri="e5cdb7a1-bfce-4666-9f9d-4f1b769454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2364</TotalTime>
  <Words>2329</Words>
  <Application>Microsoft Office PowerPoint</Application>
  <PresentationFormat>Widescreen</PresentationFormat>
  <Paragraphs>240</Paragraphs>
  <Slides>30</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Bradley Hand</vt:lpstr>
      <vt:lpstr>Calibri</vt:lpstr>
      <vt:lpstr>Calibri Light</vt:lpstr>
      <vt:lpstr>Segoe UI</vt:lpstr>
      <vt:lpstr>Segoe UI Emoji</vt:lpstr>
      <vt:lpstr>Times New Roman</vt:lpstr>
      <vt:lpstr>Wingdings</vt:lpstr>
      <vt:lpstr>Office Theme</vt:lpstr>
      <vt:lpstr>Session 10: Why do we need mathematical minds?</vt:lpstr>
      <vt:lpstr>For this lecture you will need:</vt:lpstr>
      <vt:lpstr>Why do we need mathematical minds?</vt:lpstr>
      <vt:lpstr>Understanding the difference between  curriculum content and curriculum intent</vt:lpstr>
      <vt:lpstr>Why mathematical minds are needed</vt:lpstr>
      <vt:lpstr>Knowing if the number makes sense</vt:lpstr>
      <vt:lpstr>Knowing if the numbers are in your favour</vt:lpstr>
      <vt:lpstr>Knowing if the number is worrying</vt:lpstr>
      <vt:lpstr>It’s the 24th March 2022. Write down the time.</vt:lpstr>
      <vt:lpstr>Knowing if it is a big number</vt:lpstr>
      <vt:lpstr>PowerPoint Presentation</vt:lpstr>
      <vt:lpstr>Are those big numbers? Are they correct numbers?  How confident are you?</vt:lpstr>
      <vt:lpstr>Are they BIG numbers?</vt:lpstr>
      <vt:lpstr>Knowing what the numbers refer to 2020 Headlines according to the DfE</vt:lpstr>
      <vt:lpstr>Knowing what the numbers refer to £41,799 (mean salary)</vt:lpstr>
      <vt:lpstr>Asking if that’s what the numbers really mean</vt:lpstr>
      <vt:lpstr>“Statistics? You can prove anything with statistics.”</vt:lpstr>
      <vt:lpstr>Using online tools to update your world view.</vt:lpstr>
      <vt:lpstr>What is Epistemic Insight?</vt:lpstr>
      <vt:lpstr>Asking questions</vt:lpstr>
      <vt:lpstr>Can maths answer these questions?</vt:lpstr>
      <vt:lpstr>How is tea made?</vt:lpstr>
      <vt:lpstr>What does it mean to think like a mathematician?</vt:lpstr>
      <vt:lpstr>Some thoughts…</vt:lpstr>
      <vt:lpstr>PowerPoint Presentation</vt:lpstr>
      <vt:lpstr>Ways of Thinking</vt:lpstr>
      <vt:lpstr>Ideas to take away with you</vt:lpstr>
      <vt:lpstr>What is a footprint?</vt:lpstr>
      <vt:lpstr>Directed follow-up task</vt:lpstr>
      <vt:lpstr>Lecture reference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dc:title>
  <dc:creator>Nic Tierney</dc:creator>
  <cp:lastModifiedBy>Robert Campbell</cp:lastModifiedBy>
  <cp:revision>14</cp:revision>
  <dcterms:created xsi:type="dcterms:W3CDTF">2022-02-23T09:32:35Z</dcterms:created>
  <dcterms:modified xsi:type="dcterms:W3CDTF">2022-07-13T09:35:38Z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0x010100941A5A25E41AED46B800DDAECA04FFAA</vt:lpwstr>
  </property>
</Properties>
</file>