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30"/>
  </p:notesMasterIdLst>
  <p:sldIdLst>
    <p:sldId id="256" r:id="rId6"/>
    <p:sldId id="362" r:id="rId7"/>
    <p:sldId id="336" r:id="rId8"/>
    <p:sldId id="333" r:id="rId9"/>
    <p:sldId id="287" r:id="rId10"/>
    <p:sldId id="335" r:id="rId11"/>
    <p:sldId id="357" r:id="rId12"/>
    <p:sldId id="359" r:id="rId13"/>
    <p:sldId id="360" r:id="rId14"/>
    <p:sldId id="353" r:id="rId15"/>
    <p:sldId id="363" r:id="rId16"/>
    <p:sldId id="257" r:id="rId17"/>
    <p:sldId id="259" r:id="rId18"/>
    <p:sldId id="260" r:id="rId19"/>
    <p:sldId id="261" r:id="rId20"/>
    <p:sldId id="366" r:id="rId21"/>
    <p:sldId id="263" r:id="rId22"/>
    <p:sldId id="264" r:id="rId23"/>
    <p:sldId id="265" r:id="rId24"/>
    <p:sldId id="266" r:id="rId25"/>
    <p:sldId id="267" r:id="rId26"/>
    <p:sldId id="268" r:id="rId27"/>
    <p:sldId id="364" r:id="rId28"/>
    <p:sldId id="3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0941C-52B0-12A1-0388-724697A4C95B}" v="67" dt="2022-02-15T14:57:31.950"/>
    <p1510:client id="{49694D07-9FC6-4940-A564-C495909D6B79}" v="40" dt="2022-02-20T21:31:56.186"/>
    <p1510:client id="{291C5734-250F-4111-BDCE-0386DE3C83E7}" v="1" dt="2022-02-25T09:49:55.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306"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FDC59-74C6-4CF9-BCC5-743F2B4F1169}" type="datetimeFigureOut">
              <a:rPr lang="en-GB" smtClean="0"/>
              <a:t>12/07/2022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698DE-FB1C-4A00-8512-5DCE74714217}" type="slidenum">
              <a:rPr lang="en-GB" smtClean="0"/>
              <a:t>‹#›</a:t>
            </a:fld>
            <a:endParaRPr lang="en-GB"/>
          </a:p>
        </p:txBody>
      </p:sp>
    </p:spTree>
    <p:extLst>
      <p:ext uri="{BB962C8B-B14F-4D97-AF65-F5344CB8AC3E}">
        <p14:creationId xmlns:p14="http://schemas.microsoft.com/office/powerpoint/2010/main" val="424572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DIctYqZ2Bl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Add discussion points here.  We spent a lot of time looking at question 9. There was </a:t>
            </a:r>
            <a:r>
              <a:rPr lang="en-US" err="1">
                <a:cs typeface="Calibri"/>
              </a:rPr>
              <a:t>discusion</a:t>
            </a:r>
            <a:r>
              <a:rPr lang="en-US">
                <a:cs typeface="Calibri"/>
              </a:rPr>
              <a:t> on whether this required a level of historical, mathematical and geographical knowledge. I.e. reading graphs </a:t>
            </a:r>
            <a:r>
              <a:rPr lang="en-US" err="1">
                <a:cs typeface="Calibri"/>
              </a:rPr>
              <a:t>refering</a:t>
            </a:r>
            <a:r>
              <a:rPr lang="en-US">
                <a:cs typeface="Calibri"/>
              </a:rPr>
              <a:t> back to previous fluctuations in global temperatures. </a:t>
            </a:r>
          </a:p>
          <a:p>
            <a:endParaRPr lang="en-US">
              <a:cs typeface="Calibri"/>
            </a:endParaRPr>
          </a:p>
          <a:p>
            <a:r>
              <a:rPr lang="en-US">
                <a:cs typeface="Calibri"/>
              </a:rPr>
              <a:t>Some here are easier to group than others, but I think that is the point of the debate. </a:t>
            </a:r>
          </a:p>
          <a:p>
            <a:r>
              <a:rPr lang="en-US">
                <a:cs typeface="Calibri"/>
              </a:rPr>
              <a:t>Important to say that answers to Q 7and 8 is not mere opinion. Depending on the lens you have you may have very different answers to these questions.  </a:t>
            </a:r>
          </a:p>
          <a:p>
            <a:endParaRPr lang="en-US">
              <a:cs typeface="Calibri"/>
            </a:endParaRPr>
          </a:p>
          <a:p>
            <a:r>
              <a:rPr lang="en-US">
                <a:cs typeface="Calibri"/>
              </a:rPr>
              <a:t>In terms of research articulate that in primary school teachers are skilled at blending a range of disciplines. However now with a science teacher lens we need to appreciate the types of questions which are </a:t>
            </a:r>
            <a:r>
              <a:rPr lang="en-US" err="1">
                <a:cs typeface="Calibri"/>
              </a:rPr>
              <a:t>investgiative</a:t>
            </a:r>
            <a:r>
              <a:rPr lang="en-US">
                <a:cs typeface="Calibri"/>
              </a:rPr>
              <a:t> by scientific enquiry. Our research is interested in unpacking the distinctiveness of scientific knowledge, and how it blends with other disciplines to construct a holistic curriculum.  Further it aims to promote an understanding of comparing the merits of distinct disciplines in answering questions and how to relate science to big questions. </a:t>
            </a:r>
          </a:p>
        </p:txBody>
      </p:sp>
      <p:sp>
        <p:nvSpPr>
          <p:cNvPr id="4" name="Slide Number Placeholder 3"/>
          <p:cNvSpPr>
            <a:spLocks noGrp="1"/>
          </p:cNvSpPr>
          <p:nvPr>
            <p:ph type="sldNum" sz="quarter" idx="5"/>
          </p:nvPr>
        </p:nvSpPr>
        <p:spPr/>
        <p:txBody>
          <a:bodyPr/>
          <a:lstStyle/>
          <a:p>
            <a:fld id="{67203359-BA13-E345-809C-AB04239343B7}" type="slidenum">
              <a:rPr lang="en-US" smtClean="0"/>
              <a:t>4</a:t>
            </a:fld>
            <a:endParaRPr lang="en-US"/>
          </a:p>
        </p:txBody>
      </p:sp>
    </p:spTree>
    <p:extLst>
      <p:ext uri="{BB962C8B-B14F-4D97-AF65-F5344CB8AC3E}">
        <p14:creationId xmlns:p14="http://schemas.microsoft.com/office/powerpoint/2010/main" val="361990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3211BB-1A7F-4231-BB50-6956E910445F}" type="slidenum">
              <a:rPr lang="en-GB" smtClean="0"/>
              <a:t>5</a:t>
            </a:fld>
            <a:endParaRPr lang="en-GB"/>
          </a:p>
        </p:txBody>
      </p:sp>
    </p:spTree>
    <p:extLst>
      <p:ext uri="{BB962C8B-B14F-4D97-AF65-F5344CB8AC3E}">
        <p14:creationId xmlns:p14="http://schemas.microsoft.com/office/powerpoint/2010/main" val="127573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The idea here is that there can be a multitude of disciplines that can inform big questions that look at real world problems. Our research is interested in how we support trainee teachers </a:t>
            </a:r>
            <a:r>
              <a:rPr lang="en-US" err="1">
                <a:cs typeface="Calibri"/>
              </a:rPr>
              <a:t>appraciate</a:t>
            </a:r>
            <a:r>
              <a:rPr lang="en-US">
                <a:cs typeface="Calibri"/>
              </a:rPr>
              <a:t>  the types of questions that are purely scientific and how the distinct lens through which you view a question informs the answer that is given. </a:t>
            </a:r>
          </a:p>
          <a:p>
            <a:endParaRPr lang="en-US">
              <a:cs typeface="Calibri"/>
            </a:endParaRPr>
          </a:p>
          <a:p>
            <a:r>
              <a:rPr lang="en-US">
                <a:cs typeface="Calibri"/>
              </a:rPr>
              <a:t>Take the example of why did the titanic sink useful clip hear if you have time. </a:t>
            </a:r>
            <a:r>
              <a:rPr lang="en-US"/>
              <a:t>Epistemic insight watch from 1 minute stop at around 3 minutes  </a:t>
            </a:r>
            <a:r>
              <a:rPr lang="en-US">
                <a:hlinkClick r:id="rId3"/>
              </a:rPr>
              <a:t>Epistemic insight: engaging with life's Big Questions | Berry Billingsley | TEDxFolkestone - YouTube</a:t>
            </a:r>
            <a:endParaRPr lang="en-US">
              <a:cs typeface="Calibri"/>
              <a:hlinkClick r:id="rId3"/>
            </a:endParaRPr>
          </a:p>
          <a:p>
            <a:endParaRPr lang="en-US">
              <a:cs typeface="Calibri"/>
            </a:endParaRPr>
          </a:p>
        </p:txBody>
      </p:sp>
      <p:sp>
        <p:nvSpPr>
          <p:cNvPr id="4" name="Slide Number Placeholder 3"/>
          <p:cNvSpPr>
            <a:spLocks noGrp="1"/>
          </p:cNvSpPr>
          <p:nvPr>
            <p:ph type="sldNum" sz="quarter" idx="5"/>
          </p:nvPr>
        </p:nvSpPr>
        <p:spPr/>
        <p:txBody>
          <a:bodyPr/>
          <a:lstStyle/>
          <a:p>
            <a:fld id="{67203359-BA13-E345-809C-AB04239343B7}" type="slidenum">
              <a:rPr lang="en-US" smtClean="0"/>
              <a:t>6</a:t>
            </a:fld>
            <a:endParaRPr lang="en-US"/>
          </a:p>
        </p:txBody>
      </p:sp>
    </p:spTree>
    <p:extLst>
      <p:ext uri="{BB962C8B-B14F-4D97-AF65-F5344CB8AC3E}">
        <p14:creationId xmlns:p14="http://schemas.microsoft.com/office/powerpoint/2010/main" val="118322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 links for each group based on google docs they have come up with. </a:t>
            </a:r>
          </a:p>
        </p:txBody>
      </p:sp>
      <p:sp>
        <p:nvSpPr>
          <p:cNvPr id="4" name="Slide Number Placeholder 3"/>
          <p:cNvSpPr>
            <a:spLocks noGrp="1"/>
          </p:cNvSpPr>
          <p:nvPr>
            <p:ph type="sldNum" sz="quarter" idx="5"/>
          </p:nvPr>
        </p:nvSpPr>
        <p:spPr/>
        <p:txBody>
          <a:bodyPr/>
          <a:lstStyle/>
          <a:p>
            <a:fld id="{315698DE-FB1C-4A00-8512-5DCE74714217}" type="slidenum">
              <a:rPr lang="en-GB" smtClean="0"/>
              <a:t>24</a:t>
            </a:fld>
            <a:endParaRPr lang="en-GB"/>
          </a:p>
        </p:txBody>
      </p:sp>
    </p:spTree>
    <p:extLst>
      <p:ext uri="{BB962C8B-B14F-4D97-AF65-F5344CB8AC3E}">
        <p14:creationId xmlns:p14="http://schemas.microsoft.com/office/powerpoint/2010/main" val="218922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EBAE-4CBE-4CEB-A333-C8F47482FF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A61E60-89FE-46F8-AB64-389764607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C8622A-155E-4A42-95A2-50FA07393709}"/>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5" name="Footer Placeholder 4">
            <a:extLst>
              <a:ext uri="{FF2B5EF4-FFF2-40B4-BE49-F238E27FC236}">
                <a16:creationId xmlns:a16="http://schemas.microsoft.com/office/drawing/2014/main" id="{9A183F66-154F-4798-9284-69F090E4D2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AAA9D1-17D3-4239-982C-87B8AA364744}"/>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281953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DDCC-827F-49BF-ADB1-DABB284767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2B0CE8-4819-4ABC-A269-A0F0D9AA1E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372ADA-13F8-4134-8938-EFF9E86B452F}"/>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5" name="Footer Placeholder 4">
            <a:extLst>
              <a:ext uri="{FF2B5EF4-FFF2-40B4-BE49-F238E27FC236}">
                <a16:creationId xmlns:a16="http://schemas.microsoft.com/office/drawing/2014/main" id="{B5B4BC17-9D59-4320-BD5E-FE4D4A248D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3C86EB-A21D-43C8-8588-C21A613A9439}"/>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241072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BDD597-4263-42A9-87B8-A4B2B5B5EE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EB4BF1-1365-47E3-94C6-E9E27596E2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445F3E-6D2A-423C-A6B4-D9C7552D523A}"/>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5" name="Footer Placeholder 4">
            <a:extLst>
              <a:ext uri="{FF2B5EF4-FFF2-40B4-BE49-F238E27FC236}">
                <a16:creationId xmlns:a16="http://schemas.microsoft.com/office/drawing/2014/main" id="{CE23F875-BEEC-4BAA-8A27-165D16D680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148E3-FCA6-47BE-B749-4164978CC38B}"/>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127899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5" y="265177"/>
            <a:ext cx="11683048"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latin typeface="Segoe UI" panose="020B0502040204020203" pitchFamily="34" charset="0"/>
            </a:endParaRPr>
          </a:p>
        </p:txBody>
      </p:sp>
      <p:cxnSp>
        <p:nvCxnSpPr>
          <p:cNvPr id="12" name="Straight Connector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9" y="448056"/>
            <a:ext cx="6877119" cy="640080"/>
          </a:xfrm>
        </p:spPr>
        <p:txBody>
          <a:bodyPr anchor="b" anchorCtr="0">
            <a:normAutofit/>
          </a:bodyPr>
          <a:lstStyle>
            <a:lvl1pPr>
              <a:defRPr sz="2100">
                <a:solidFill>
                  <a:schemeClr val="bg2">
                    <a:lumMod val="25000"/>
                  </a:schemeClr>
                </a:solidFill>
              </a:defRPr>
            </a:lvl1pPr>
          </a:lstStyle>
          <a:p>
            <a:r>
              <a:rPr lang="en-GB"/>
              <a:t>Click to edit Master title style</a:t>
            </a:r>
            <a:endParaRPr lang="en-US"/>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900" smtClean="0">
                <a:solidFill>
                  <a:schemeClr val="tx1">
                    <a:lumMod val="75000"/>
                    <a:lumOff val="25000"/>
                  </a:schemeClr>
                </a:solidFill>
              </a:defRPr>
            </a:lvl1pPr>
            <a:lvl2pPr>
              <a:defRPr lang="en-US" sz="900" smtClean="0">
                <a:solidFill>
                  <a:schemeClr val="tx1">
                    <a:lumMod val="75000"/>
                    <a:lumOff val="25000"/>
                  </a:schemeClr>
                </a:solidFill>
              </a:defRPr>
            </a:lvl2pPr>
            <a:lvl3pPr>
              <a:defRPr lang="en-US" sz="900" smtClean="0">
                <a:solidFill>
                  <a:schemeClr val="tx1">
                    <a:lumMod val="75000"/>
                    <a:lumOff val="25000"/>
                  </a:schemeClr>
                </a:solidFill>
              </a:defRPr>
            </a:lvl3pPr>
            <a:lvl4pPr>
              <a:defRPr lang="en-US" sz="900" smtClean="0">
                <a:solidFill>
                  <a:schemeClr val="tx1">
                    <a:lumMod val="75000"/>
                    <a:lumOff val="25000"/>
                  </a:schemeClr>
                </a:solidFill>
              </a:defRPr>
            </a:lvl4pPr>
            <a:lvl5pPr>
              <a:defRPr lang="en-US" sz="900">
                <a:solidFill>
                  <a:schemeClr val="tx1">
                    <a:lumMod val="75000"/>
                    <a:lumOff val="25000"/>
                  </a:schemeClr>
                </a:solidFill>
              </a:defRPr>
            </a:lvl5pPr>
          </a:lstStyle>
          <a:p>
            <a:pPr marL="0" lvl="0" indent="0">
              <a:lnSpc>
                <a:spcPct val="150000"/>
              </a:lnSpc>
              <a:spcBef>
                <a:spcPts val="750"/>
              </a:spcBef>
              <a:spcAft>
                <a:spcPts val="900"/>
              </a:spcAft>
              <a:buNone/>
            </a:pPr>
            <a:r>
              <a:rPr lang="en-GB"/>
              <a:t>Click to edit Master text styles</a:t>
            </a:r>
          </a:p>
          <a:p>
            <a:pPr marL="0" lvl="1" indent="0">
              <a:lnSpc>
                <a:spcPct val="150000"/>
              </a:lnSpc>
              <a:spcBef>
                <a:spcPts val="750"/>
              </a:spcBef>
              <a:spcAft>
                <a:spcPts val="900"/>
              </a:spcAft>
              <a:buNone/>
            </a:pPr>
            <a:r>
              <a:rPr lang="en-GB"/>
              <a:t>Second level</a:t>
            </a:r>
          </a:p>
          <a:p>
            <a:pPr marL="0" lvl="2" indent="0">
              <a:lnSpc>
                <a:spcPct val="150000"/>
              </a:lnSpc>
              <a:spcBef>
                <a:spcPts val="750"/>
              </a:spcBef>
              <a:spcAft>
                <a:spcPts val="900"/>
              </a:spcAft>
              <a:buNone/>
            </a:pPr>
            <a:r>
              <a:rPr lang="en-GB"/>
              <a:t>Third level</a:t>
            </a:r>
          </a:p>
          <a:p>
            <a:pPr marL="0" lvl="3" indent="0">
              <a:lnSpc>
                <a:spcPct val="150000"/>
              </a:lnSpc>
              <a:spcBef>
                <a:spcPts val="750"/>
              </a:spcBef>
              <a:spcAft>
                <a:spcPts val="900"/>
              </a:spcAft>
              <a:buNone/>
            </a:pPr>
            <a:r>
              <a:rPr lang="en-GB"/>
              <a:t>Fourth level</a:t>
            </a:r>
          </a:p>
          <a:p>
            <a:pPr marL="0" lvl="4" indent="0">
              <a:lnSpc>
                <a:spcPct val="150000"/>
              </a:lnSpc>
              <a:spcBef>
                <a:spcPts val="750"/>
              </a:spcBef>
              <a:spcAft>
                <a:spcPts val="900"/>
              </a:spcAft>
              <a:buNone/>
            </a:pPr>
            <a:r>
              <a:rPr lang="en-GB"/>
              <a:t>Fifth level</a:t>
            </a:r>
            <a:endParaRPr lang="en-US"/>
          </a:p>
        </p:txBody>
      </p:sp>
      <p:sp>
        <p:nvSpPr>
          <p:cNvPr id="6" name="Date Placeholder 3"/>
          <p:cNvSpPr>
            <a:spLocks noGrp="1"/>
          </p:cNvSpPr>
          <p:nvPr>
            <p:ph type="dt" sz="half" idx="2"/>
          </p:nvPr>
        </p:nvSpPr>
        <p:spPr>
          <a:xfrm>
            <a:off x="539496" y="6203955"/>
            <a:ext cx="327660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7/12/2022</a:t>
            </a:fld>
            <a:endParaRPr lang="en-US"/>
          </a:p>
        </p:txBody>
      </p:sp>
      <p:sp>
        <p:nvSpPr>
          <p:cNvPr id="7" name="Footer Placeholder 4"/>
          <p:cNvSpPr>
            <a:spLocks noGrp="1"/>
          </p:cNvSpPr>
          <p:nvPr>
            <p:ph type="ftr" sz="quarter" idx="3"/>
          </p:nvPr>
        </p:nvSpPr>
        <p:spPr>
          <a:xfrm>
            <a:off x="4648201" y="6203955"/>
            <a:ext cx="28956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5"/>
            <a:ext cx="327660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347476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C676-D49E-4537-BE17-821754E0DA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39F813-9E3A-4262-97CC-00AE5375C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F2449D-9245-47CE-A52D-94B3CDF13F4D}"/>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5" name="Footer Placeholder 4">
            <a:extLst>
              <a:ext uri="{FF2B5EF4-FFF2-40B4-BE49-F238E27FC236}">
                <a16:creationId xmlns:a16="http://schemas.microsoft.com/office/drawing/2014/main" id="{1867E3C1-89A4-4905-9347-B9C1364D9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7A0D0-D5BC-4A2D-A49D-BBE0549E59DB}"/>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157108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52E4-4DD5-44B6-8C1D-2CEB777D94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1F0A59-9D91-41B5-BB29-072037CA8C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68EDE8-2985-49BC-872D-FF99E864B066}"/>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5" name="Footer Placeholder 4">
            <a:extLst>
              <a:ext uri="{FF2B5EF4-FFF2-40B4-BE49-F238E27FC236}">
                <a16:creationId xmlns:a16="http://schemas.microsoft.com/office/drawing/2014/main" id="{F44E363E-E898-4C95-ADE3-F49DD17F05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BA3EEA-0ABA-4918-B5A2-9047E0344477}"/>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2820264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AFD2-CAA4-46B8-8DBE-3E6ADECDC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EFD52B-157D-463F-82EE-8279F624E3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4908DD-ACD5-4526-8EB1-D894B45FCFF7}"/>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5" name="Footer Placeholder 4">
            <a:extLst>
              <a:ext uri="{FF2B5EF4-FFF2-40B4-BE49-F238E27FC236}">
                <a16:creationId xmlns:a16="http://schemas.microsoft.com/office/drawing/2014/main" id="{B423340F-3AAB-48C8-9D5B-8CA06A8373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03E02-CE94-4916-8C48-91BD1F70CE04}"/>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142079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8348-91E2-4D90-9592-CA2BA1D256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AD7913-F7E5-4F43-9E00-DF6CBBAB93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AD8C7A-1E6B-4384-812C-BE4A13430A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FB276E-BB35-4738-9FD6-B44DE40917C2}"/>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6" name="Footer Placeholder 5">
            <a:extLst>
              <a:ext uri="{FF2B5EF4-FFF2-40B4-BE49-F238E27FC236}">
                <a16:creationId xmlns:a16="http://schemas.microsoft.com/office/drawing/2014/main" id="{514A78A5-2A32-4ADC-9B5A-63B4256914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C1BAAF-5DA5-4B6E-A0C0-6FA845597381}"/>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2326321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A56F-FF7E-4458-A7BD-04530B1E7A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F03E53-CDBA-4AC5-96D3-E0E524DAC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4DD252-90B6-4663-AC75-E9EE74C6DD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D57FEC-AB7A-4507-9726-FF12B883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590445-E0F3-4CC1-8CB1-2ED40EEAA6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AF6FF4-F1DF-4F8B-B902-A46CCF42FEC5}"/>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8" name="Footer Placeholder 7">
            <a:extLst>
              <a:ext uri="{FF2B5EF4-FFF2-40B4-BE49-F238E27FC236}">
                <a16:creationId xmlns:a16="http://schemas.microsoft.com/office/drawing/2014/main" id="{8AEDCDCE-6203-4899-825A-55A9329E5F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03D808-571E-4E04-A734-0D3CAA94E69F}"/>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1043563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EEC6-6964-4646-9506-D26FA3A1FB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76324D-3F0B-426D-829C-A3BC427B7838}"/>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4" name="Footer Placeholder 3">
            <a:extLst>
              <a:ext uri="{FF2B5EF4-FFF2-40B4-BE49-F238E27FC236}">
                <a16:creationId xmlns:a16="http://schemas.microsoft.com/office/drawing/2014/main" id="{163DCD74-B031-4204-99A6-1853431C36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85287F-3BCD-4BC4-9868-CD2F4DCDD36D}"/>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831469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42647-2199-4FD7-899C-8033DBE5CB0A}"/>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3" name="Footer Placeholder 2">
            <a:extLst>
              <a:ext uri="{FF2B5EF4-FFF2-40B4-BE49-F238E27FC236}">
                <a16:creationId xmlns:a16="http://schemas.microsoft.com/office/drawing/2014/main" id="{6DE0D274-8262-4596-A2D6-A1779CC6A8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720A8A-E5AA-480E-BBEA-9E79D7AF5AAE}"/>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82219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C137-A00F-466A-B13A-4EA04C39C3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533C56-11E4-410E-8AD8-B0DFE70576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2C905-2BA4-4F85-B370-E09008E40B9E}"/>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5" name="Footer Placeholder 4">
            <a:extLst>
              <a:ext uri="{FF2B5EF4-FFF2-40B4-BE49-F238E27FC236}">
                <a16:creationId xmlns:a16="http://schemas.microsoft.com/office/drawing/2014/main" id="{7DB824A3-1307-414F-BCD6-2F38555AD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DDD3B-F70D-43DA-A053-68DE3400406C}"/>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1224169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7634-8DA3-4874-B23B-B860F91F6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365998-FB71-4933-A6F2-90F96AA24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CEF7B2-1D81-422B-90A2-C9C8DD807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7FD5A9-7658-47FC-8B02-8AC513E4A8F4}"/>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6" name="Footer Placeholder 5">
            <a:extLst>
              <a:ext uri="{FF2B5EF4-FFF2-40B4-BE49-F238E27FC236}">
                <a16:creationId xmlns:a16="http://schemas.microsoft.com/office/drawing/2014/main" id="{06C12F16-4B0A-4B2C-8CA7-420C2A095A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C68939-4EC1-4D82-83FC-E2D02D70FF46}"/>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3065594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304-5091-419F-A6D2-604EAEB5F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A41832-E884-4849-BFD3-A13C5A68A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C82991-F6FA-439B-AE32-7B0B922B2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D06203-4595-49FC-B026-DE7131CBDA8E}"/>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6" name="Footer Placeholder 5">
            <a:extLst>
              <a:ext uri="{FF2B5EF4-FFF2-40B4-BE49-F238E27FC236}">
                <a16:creationId xmlns:a16="http://schemas.microsoft.com/office/drawing/2014/main" id="{F6C51D22-A89A-40D0-9E98-F3E92D038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77289E-3E92-48C6-8AB6-66467B07B6AA}"/>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2341580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33B6-9E31-4F50-939F-84DA203E42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5F718A-2E41-47A2-8D11-AC93FCDEBC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469955-BBA8-4C5D-B716-02F1362316C5}"/>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5" name="Footer Placeholder 4">
            <a:extLst>
              <a:ext uri="{FF2B5EF4-FFF2-40B4-BE49-F238E27FC236}">
                <a16:creationId xmlns:a16="http://schemas.microsoft.com/office/drawing/2014/main" id="{1F715565-C120-4F40-8768-FBCAF4DB7E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46AC37-AFF0-4602-85B2-BFEFE547816D}"/>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115619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88540-5AC6-45B9-8DFB-5257116CA4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C4D623-1380-4B78-87A0-D6F171BC6E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269E24-D42B-49CF-A2FC-1887E439F59A}"/>
              </a:ext>
            </a:extLst>
          </p:cNvPr>
          <p:cNvSpPr>
            <a:spLocks noGrp="1"/>
          </p:cNvSpPr>
          <p:nvPr>
            <p:ph type="dt" sz="half" idx="10"/>
          </p:nvPr>
        </p:nvSpPr>
        <p:spPr/>
        <p:txBody>
          <a:bodyPr/>
          <a:lstStyle/>
          <a:p>
            <a:fld id="{0730F8DB-F228-4334-A3C2-5F5B1E411232}" type="datetimeFigureOut">
              <a:rPr lang="en-GB" smtClean="0"/>
              <a:t>12/07/2022</a:t>
            </a:fld>
            <a:endParaRPr lang="en-GB"/>
          </a:p>
        </p:txBody>
      </p:sp>
      <p:sp>
        <p:nvSpPr>
          <p:cNvPr id="5" name="Footer Placeholder 4">
            <a:extLst>
              <a:ext uri="{FF2B5EF4-FFF2-40B4-BE49-F238E27FC236}">
                <a16:creationId xmlns:a16="http://schemas.microsoft.com/office/drawing/2014/main" id="{490609DF-1634-4566-A1E2-04A040AE7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6C37AD-C8D9-4CB7-86CC-C210ECBF8969}"/>
              </a:ext>
            </a:extLst>
          </p:cNvPr>
          <p:cNvSpPr>
            <a:spLocks noGrp="1"/>
          </p:cNvSpPr>
          <p:nvPr>
            <p:ph type="sldNum" sz="quarter" idx="12"/>
          </p:nvPr>
        </p:nvSpPr>
        <p:spPr/>
        <p:txBody>
          <a:bodyPr/>
          <a:lstStyle/>
          <a:p>
            <a:fld id="{AE95EFEF-D157-442D-BF90-1D1EE6EFA2FE}" type="slidenum">
              <a:rPr lang="en-GB" smtClean="0"/>
              <a:t>‹#›</a:t>
            </a:fld>
            <a:endParaRPr lang="en-GB"/>
          </a:p>
        </p:txBody>
      </p:sp>
    </p:spTree>
    <p:extLst>
      <p:ext uri="{BB962C8B-B14F-4D97-AF65-F5344CB8AC3E}">
        <p14:creationId xmlns:p14="http://schemas.microsoft.com/office/powerpoint/2010/main" val="343075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6E6E-6A0B-4C58-8791-7BC617948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833F6F-043B-43D9-884D-82B9DF507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70615D-9986-408D-904B-3DDF62AE3D6C}"/>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5" name="Footer Placeholder 4">
            <a:extLst>
              <a:ext uri="{FF2B5EF4-FFF2-40B4-BE49-F238E27FC236}">
                <a16:creationId xmlns:a16="http://schemas.microsoft.com/office/drawing/2014/main" id="{AAA0340E-7305-4439-9E75-F7EF11DEAC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FD1E07-5C61-4D23-B33D-936D0EE17260}"/>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214388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858D-B683-4ACC-8BA8-5A551F18FD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BC85B8-6FDD-4587-8F15-A444AD86D1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93BC0E-B3BC-4027-AC36-7835D0D933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D249C8-BBF2-4E0B-967B-F1EECBEBD493}"/>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6" name="Footer Placeholder 5">
            <a:extLst>
              <a:ext uri="{FF2B5EF4-FFF2-40B4-BE49-F238E27FC236}">
                <a16:creationId xmlns:a16="http://schemas.microsoft.com/office/drawing/2014/main" id="{6A7E971F-98EE-4D66-B13E-2299C74DB8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2AECD-8821-4BCB-B478-185008BB857A}"/>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368052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6AC8-967F-427D-A037-42E737A779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90C19A-D7C1-4120-A510-4E4226AB5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1136DD-95EF-42E5-9FAD-1D013D294C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6B76EF-92B2-4E60-A61F-C086F6CF2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E6FDE1-19B0-4B8E-9F47-72101D1C64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04ECC0-5AE2-4238-8DAC-E6242C7A37D8}"/>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8" name="Footer Placeholder 7">
            <a:extLst>
              <a:ext uri="{FF2B5EF4-FFF2-40B4-BE49-F238E27FC236}">
                <a16:creationId xmlns:a16="http://schemas.microsoft.com/office/drawing/2014/main" id="{C18BF9C9-5B72-4C5D-B8E7-AD8F1CE8BF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30F3C1-7359-4E66-AAE4-591CAC70395B}"/>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222414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75F9-FC75-4820-BCB1-91B4029A53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61B3C0-761C-447C-9C6F-60471A3A6DBD}"/>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4" name="Footer Placeholder 3">
            <a:extLst>
              <a:ext uri="{FF2B5EF4-FFF2-40B4-BE49-F238E27FC236}">
                <a16:creationId xmlns:a16="http://schemas.microsoft.com/office/drawing/2014/main" id="{8E1A8ECD-A1D2-4496-9AE8-11B6488531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7023E8-124E-4833-9E92-49DDC48D93CE}"/>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280592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1CF8D-ABD3-4B80-8839-B2CA78596C27}"/>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3" name="Footer Placeholder 2">
            <a:extLst>
              <a:ext uri="{FF2B5EF4-FFF2-40B4-BE49-F238E27FC236}">
                <a16:creationId xmlns:a16="http://schemas.microsoft.com/office/drawing/2014/main" id="{3C891920-F83C-4E48-9F4D-B8EE330F96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E1D38A-ADC7-4A95-80B2-456C75C08482}"/>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123789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41D9-C217-4536-A0BB-5962966C0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B8BEB1-9703-4106-AEED-4956FAA62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57A172-B679-428A-B7DD-7BA4F1BC9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BBB8B3-6ECE-4E21-9585-9786394862FA}"/>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6" name="Footer Placeholder 5">
            <a:extLst>
              <a:ext uri="{FF2B5EF4-FFF2-40B4-BE49-F238E27FC236}">
                <a16:creationId xmlns:a16="http://schemas.microsoft.com/office/drawing/2014/main" id="{C7B667D2-3164-4416-AE66-280D15BC84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BB7E2-D99D-4047-A3DD-C0C8CE21A961}"/>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264171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793B-F75C-4D6E-BCBB-3B39057B5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92AB92-668A-4551-A07C-7314BECBA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5C8F0E-46FC-4659-8107-8EBB46DFC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C75E87-CF3A-4987-8912-2BBE39942AF5}"/>
              </a:ext>
            </a:extLst>
          </p:cNvPr>
          <p:cNvSpPr>
            <a:spLocks noGrp="1"/>
          </p:cNvSpPr>
          <p:nvPr>
            <p:ph type="dt" sz="half" idx="10"/>
          </p:nvPr>
        </p:nvSpPr>
        <p:spPr/>
        <p:txBody>
          <a:bodyPr/>
          <a:lstStyle/>
          <a:p>
            <a:fld id="{E65682F0-7BF5-4E60-9C99-DCA4170CD66C}" type="datetimeFigureOut">
              <a:rPr lang="en-GB" smtClean="0"/>
              <a:t>12/07/2022</a:t>
            </a:fld>
            <a:endParaRPr lang="en-GB"/>
          </a:p>
        </p:txBody>
      </p:sp>
      <p:sp>
        <p:nvSpPr>
          <p:cNvPr id="6" name="Footer Placeholder 5">
            <a:extLst>
              <a:ext uri="{FF2B5EF4-FFF2-40B4-BE49-F238E27FC236}">
                <a16:creationId xmlns:a16="http://schemas.microsoft.com/office/drawing/2014/main" id="{5952359F-D6ED-4836-AADE-AC7E2A8D25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428547-BE93-4ECE-A2A6-D58228F2FC62}"/>
              </a:ext>
            </a:extLst>
          </p:cNvPr>
          <p:cNvSpPr>
            <a:spLocks noGrp="1"/>
          </p:cNvSpPr>
          <p:nvPr>
            <p:ph type="sldNum" sz="quarter" idx="12"/>
          </p:nvPr>
        </p:nvSpPr>
        <p:spPr/>
        <p:txBody>
          <a:bodyPr/>
          <a:lstStyle/>
          <a:p>
            <a:fld id="{F1216983-0A11-44A7-BF9A-462A1E065228}" type="slidenum">
              <a:rPr lang="en-GB" smtClean="0"/>
              <a:t>‹#›</a:t>
            </a:fld>
            <a:endParaRPr lang="en-GB"/>
          </a:p>
        </p:txBody>
      </p:sp>
    </p:spTree>
    <p:extLst>
      <p:ext uri="{BB962C8B-B14F-4D97-AF65-F5344CB8AC3E}">
        <p14:creationId xmlns:p14="http://schemas.microsoft.com/office/powerpoint/2010/main" val="150161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8E8B2-4F1C-474B-B756-CD4998B6B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668626-3646-46C7-BFD4-5508BBFC4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182CF8-13C2-454F-9AE2-CBA2EE46D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682F0-7BF5-4E60-9C99-DCA4170CD66C}" type="datetimeFigureOut">
              <a:rPr lang="en-GB" smtClean="0"/>
              <a:t>12/07/2022</a:t>
            </a:fld>
            <a:endParaRPr lang="en-GB"/>
          </a:p>
        </p:txBody>
      </p:sp>
      <p:sp>
        <p:nvSpPr>
          <p:cNvPr id="5" name="Footer Placeholder 4">
            <a:extLst>
              <a:ext uri="{FF2B5EF4-FFF2-40B4-BE49-F238E27FC236}">
                <a16:creationId xmlns:a16="http://schemas.microsoft.com/office/drawing/2014/main" id="{846DE22F-313C-43C9-BBD8-FE28F451A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2D66EC-215B-40F1-BA06-E2A184782A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16983-0A11-44A7-BF9A-462A1E065228}" type="slidenum">
              <a:rPr lang="en-GB" smtClean="0"/>
              <a:t>‹#›</a:t>
            </a:fld>
            <a:endParaRPr lang="en-GB"/>
          </a:p>
        </p:txBody>
      </p:sp>
    </p:spTree>
    <p:extLst>
      <p:ext uri="{BB962C8B-B14F-4D97-AF65-F5344CB8AC3E}">
        <p14:creationId xmlns:p14="http://schemas.microsoft.com/office/powerpoint/2010/main" val="6684701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A11A5-2BD4-425F-BBCA-B176860D3D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F3BCB3-0AD8-4718-ABF4-EDAB950AA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4CBE8E-408E-4685-B96E-50C298C11C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0F8DB-F228-4334-A3C2-5F5B1E411232}" type="datetimeFigureOut">
              <a:rPr lang="en-GB" smtClean="0"/>
              <a:t>12/07/2022</a:t>
            </a:fld>
            <a:endParaRPr lang="en-GB"/>
          </a:p>
        </p:txBody>
      </p:sp>
      <p:sp>
        <p:nvSpPr>
          <p:cNvPr id="5" name="Footer Placeholder 4">
            <a:extLst>
              <a:ext uri="{FF2B5EF4-FFF2-40B4-BE49-F238E27FC236}">
                <a16:creationId xmlns:a16="http://schemas.microsoft.com/office/drawing/2014/main" id="{DCF6BA5A-EE07-49C3-8EC0-DD3EEB6BD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1E0D16-BED0-4A22-9C4D-F0C8780AE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5EFEF-D157-442D-BF90-1D1EE6EFA2FE}" type="slidenum">
              <a:rPr lang="en-GB" smtClean="0"/>
              <a:t>‹#›</a:t>
            </a:fld>
            <a:endParaRPr lang="en-GB"/>
          </a:p>
        </p:txBody>
      </p:sp>
    </p:spTree>
    <p:extLst>
      <p:ext uri="{BB962C8B-B14F-4D97-AF65-F5344CB8AC3E}">
        <p14:creationId xmlns:p14="http://schemas.microsoft.com/office/powerpoint/2010/main" val="243266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sdgs.un.org/goals"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livesmucac.sharepoint.com/:f:/s/EpistemicInsightsProject/Eqdq3vVlPBpLhNDzR5n4BDIB9wsgjHDdxL-6zAkXVSwePw?e=aGUYO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IzmRj5EqwBKDQAKRupkLnStUvOvtJlYWkCgZ1SOWRCE/edit?usp=sharing" TargetMode="External"/><Relationship Id="rId2" Type="http://schemas.openxmlformats.org/officeDocument/2006/relationships/hyperlink" Target="https://musictales.club/tags/nikolai-rimsky-korsakov"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7375-338B-472F-9810-884A53AD83AF}"/>
              </a:ext>
            </a:extLst>
          </p:cNvPr>
          <p:cNvSpPr>
            <a:spLocks noGrp="1"/>
          </p:cNvSpPr>
          <p:nvPr>
            <p:ph type="ctrTitle"/>
          </p:nvPr>
        </p:nvSpPr>
        <p:spPr>
          <a:xfrm>
            <a:off x="1428997" y="406400"/>
            <a:ext cx="9144000" cy="2387600"/>
          </a:xfrm>
        </p:spPr>
        <p:txBody>
          <a:bodyPr>
            <a:normAutofit fontScale="90000"/>
          </a:bodyPr>
          <a:lstStyle/>
          <a:p>
            <a:r>
              <a:rPr lang="en-GB"/>
              <a:t>big questions; and their ability to plan across a number of different subjects? </a:t>
            </a:r>
          </a:p>
        </p:txBody>
      </p:sp>
      <p:sp>
        <p:nvSpPr>
          <p:cNvPr id="3" name="Subtitle 2">
            <a:extLst>
              <a:ext uri="{FF2B5EF4-FFF2-40B4-BE49-F238E27FC236}">
                <a16:creationId xmlns:a16="http://schemas.microsoft.com/office/drawing/2014/main" id="{66B51464-AD0D-4417-8646-97AE4593A8EE}"/>
              </a:ext>
            </a:extLst>
          </p:cNvPr>
          <p:cNvSpPr>
            <a:spLocks noGrp="1"/>
          </p:cNvSpPr>
          <p:nvPr>
            <p:ph type="subTitle" idx="1"/>
          </p:nvPr>
        </p:nvSpPr>
        <p:spPr>
          <a:xfrm>
            <a:off x="1524000" y="3429000"/>
            <a:ext cx="9144000" cy="1655762"/>
          </a:xfrm>
        </p:spPr>
        <p:txBody>
          <a:bodyPr/>
          <a:lstStyle/>
          <a:p>
            <a:r>
              <a:rPr lang="en-GB"/>
              <a:t>LO Explore an example big question and identify the range of subjects that inform an answer. </a:t>
            </a:r>
          </a:p>
        </p:txBody>
      </p:sp>
    </p:spTree>
    <p:extLst>
      <p:ext uri="{BB962C8B-B14F-4D97-AF65-F5344CB8AC3E}">
        <p14:creationId xmlns:p14="http://schemas.microsoft.com/office/powerpoint/2010/main" val="323472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37billion people are without food or unable to eat a healthy balanced diet on a regular basis">
            <a:extLst>
              <a:ext uri="{FF2B5EF4-FFF2-40B4-BE49-F238E27FC236}">
                <a16:creationId xmlns:a16="http://schemas.microsoft.com/office/drawing/2014/main" id="{20AF7AC7-4731-4C2C-B0AC-A1FE55D9F5B0}"/>
              </a:ext>
            </a:extLst>
          </p:cNvPr>
          <p:cNvPicPr>
            <a:picLocks noChangeAspect="1"/>
          </p:cNvPicPr>
          <p:nvPr/>
        </p:nvPicPr>
        <p:blipFill rotWithShape="1">
          <a:blip r:embed="rId2"/>
          <a:srcRect l="14545" t="59435" r="19919" b="22599"/>
          <a:stretch/>
        </p:blipFill>
        <p:spPr>
          <a:xfrm>
            <a:off x="5178055" y="5837167"/>
            <a:ext cx="5585697" cy="1020833"/>
          </a:xfrm>
          <a:prstGeom prst="rect">
            <a:avLst/>
          </a:prstGeom>
        </p:spPr>
      </p:pic>
      <p:pic>
        <p:nvPicPr>
          <p:cNvPr id="9" name="Picture 8" descr="The pandemic will worsen child malnutrition. 22% of children under 5 are stunted, 6.7% of children under 5 suffer from wasting.">
            <a:extLst>
              <a:ext uri="{FF2B5EF4-FFF2-40B4-BE49-F238E27FC236}">
                <a16:creationId xmlns:a16="http://schemas.microsoft.com/office/drawing/2014/main" id="{0297B16B-9D50-4CE9-A633-76C2A2F355C6}"/>
              </a:ext>
            </a:extLst>
          </p:cNvPr>
          <p:cNvPicPr>
            <a:picLocks noChangeAspect="1"/>
          </p:cNvPicPr>
          <p:nvPr/>
        </p:nvPicPr>
        <p:blipFill rotWithShape="1">
          <a:blip r:embed="rId3"/>
          <a:srcRect l="57213" t="15819" r="9372" b="35028"/>
          <a:stretch/>
        </p:blipFill>
        <p:spPr>
          <a:xfrm>
            <a:off x="5316279" y="2177638"/>
            <a:ext cx="3378272" cy="3808584"/>
          </a:xfrm>
          <a:prstGeom prst="rect">
            <a:avLst/>
          </a:prstGeom>
        </p:spPr>
      </p:pic>
      <p:pic>
        <p:nvPicPr>
          <p:cNvPr id="7" name="Picture 6" descr="The global pandemic exacerbated world hunger. Worldwide and additional 70-161 million people are likely to have experienced hunger  as a result of the pandemic in 2020.">
            <a:extLst>
              <a:ext uri="{FF2B5EF4-FFF2-40B4-BE49-F238E27FC236}">
                <a16:creationId xmlns:a16="http://schemas.microsoft.com/office/drawing/2014/main" id="{EA2A2173-3496-4667-83AC-02A7A5DB62B7}"/>
              </a:ext>
            </a:extLst>
          </p:cNvPr>
          <p:cNvPicPr>
            <a:picLocks noChangeAspect="1"/>
          </p:cNvPicPr>
          <p:nvPr/>
        </p:nvPicPr>
        <p:blipFill rotWithShape="1">
          <a:blip r:embed="rId3"/>
          <a:srcRect l="10929" t="14462" r="46284" b="16837"/>
          <a:stretch/>
        </p:blipFill>
        <p:spPr>
          <a:xfrm>
            <a:off x="946298" y="2371988"/>
            <a:ext cx="3493968" cy="3740020"/>
          </a:xfrm>
          <a:prstGeom prst="rect">
            <a:avLst/>
          </a:prstGeom>
        </p:spPr>
      </p:pic>
      <p:sp>
        <p:nvSpPr>
          <p:cNvPr id="3" name="TextBox 2">
            <a:extLst>
              <a:ext uri="{FF2B5EF4-FFF2-40B4-BE49-F238E27FC236}">
                <a16:creationId xmlns:a16="http://schemas.microsoft.com/office/drawing/2014/main" id="{4FB099AF-8467-416E-BDC2-82409DE328E3}"/>
              </a:ext>
            </a:extLst>
          </p:cNvPr>
          <p:cNvSpPr txBox="1"/>
          <p:nvPr/>
        </p:nvSpPr>
        <p:spPr>
          <a:xfrm>
            <a:off x="10676965" y="389965"/>
            <a:ext cx="1344706" cy="646331"/>
          </a:xfrm>
          <a:prstGeom prst="rect">
            <a:avLst/>
          </a:prstGeom>
          <a:noFill/>
        </p:spPr>
        <p:txBody>
          <a:bodyPr wrap="square" rtlCol="0">
            <a:spAutoFit/>
          </a:bodyPr>
          <a:lstStyle/>
          <a:p>
            <a:r>
              <a:rPr lang="en-GB"/>
              <a:t>UNESCO (no date)</a:t>
            </a:r>
          </a:p>
        </p:txBody>
      </p:sp>
      <p:pic>
        <p:nvPicPr>
          <p:cNvPr id="5" name="Picture 4" descr="SDG 2 End hunger, achieve food security and improved nutrition and promote sustainable acgriculture">
            <a:extLst>
              <a:ext uri="{FF2B5EF4-FFF2-40B4-BE49-F238E27FC236}">
                <a16:creationId xmlns:a16="http://schemas.microsoft.com/office/drawing/2014/main" id="{CE098FDC-E20B-4297-AB5B-8B5DD48BD065}"/>
              </a:ext>
            </a:extLst>
          </p:cNvPr>
          <p:cNvPicPr>
            <a:picLocks noChangeAspect="1"/>
          </p:cNvPicPr>
          <p:nvPr/>
        </p:nvPicPr>
        <p:blipFill rotWithShape="1">
          <a:blip r:embed="rId4"/>
          <a:srcRect l="5956" t="11299" r="7037" b="67684"/>
          <a:stretch/>
        </p:blipFill>
        <p:spPr>
          <a:xfrm>
            <a:off x="0" y="623368"/>
            <a:ext cx="10515600" cy="1693422"/>
          </a:xfrm>
          <a:prstGeom prst="rect">
            <a:avLst/>
          </a:prstGeom>
        </p:spPr>
      </p:pic>
      <p:sp>
        <p:nvSpPr>
          <p:cNvPr id="2" name="Title 1">
            <a:extLst>
              <a:ext uri="{FF2B5EF4-FFF2-40B4-BE49-F238E27FC236}">
                <a16:creationId xmlns:a16="http://schemas.microsoft.com/office/drawing/2014/main" id="{D0284147-E492-4B4E-A333-DAB20940F48C}"/>
              </a:ext>
            </a:extLst>
          </p:cNvPr>
          <p:cNvSpPr>
            <a:spLocks noGrp="1"/>
          </p:cNvSpPr>
          <p:nvPr>
            <p:ph type="title"/>
          </p:nvPr>
        </p:nvSpPr>
        <p:spPr>
          <a:xfrm>
            <a:off x="0" y="-145652"/>
            <a:ext cx="10515600" cy="741998"/>
          </a:xfrm>
        </p:spPr>
        <p:txBody>
          <a:bodyPr>
            <a:normAutofit/>
          </a:bodyPr>
          <a:lstStyle/>
          <a:p>
            <a:r>
              <a:rPr lang="en-GB" sz="2800"/>
              <a:t>Big questions linked to real world problems: Sustainability. </a:t>
            </a:r>
            <a:r>
              <a:rPr lang="en-GB" sz="2800">
                <a:hlinkClick r:id="rId5"/>
              </a:rPr>
              <a:t>UN SDGs</a:t>
            </a:r>
            <a:endParaRPr lang="en-GB" sz="2800"/>
          </a:p>
        </p:txBody>
      </p:sp>
    </p:spTree>
    <p:extLst>
      <p:ext uri="{BB962C8B-B14F-4D97-AF65-F5344CB8AC3E}">
        <p14:creationId xmlns:p14="http://schemas.microsoft.com/office/powerpoint/2010/main" val="5569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072F35-82F6-4A93-BA2A-6D590782A204}"/>
              </a:ext>
            </a:extLst>
          </p:cNvPr>
          <p:cNvSpPr/>
          <p:nvPr/>
        </p:nvSpPr>
        <p:spPr>
          <a:xfrm>
            <a:off x="1059712" y="4327398"/>
            <a:ext cx="6096000" cy="1200329"/>
          </a:xfrm>
          <a:prstGeom prst="rect">
            <a:avLst/>
          </a:prstGeom>
        </p:spPr>
        <p:txBody>
          <a:bodyPr>
            <a:spAutoFit/>
          </a:bodyPr>
          <a:lstStyle/>
          <a:p>
            <a:r>
              <a:rPr lang="en-GB">
                <a:hlinkClick r:id="rId2"/>
              </a:rPr>
              <a:t>https://livesmucac.sharepoint.com/:f:/s/EpistemicInsightsProject/Eqdq3vVlPBpLhNDzR5n4BDIB9wsgjHDdxL-6zAkXVSwePw?e=aGUYO6</a:t>
            </a:r>
            <a:endParaRPr lang="en-GB"/>
          </a:p>
          <a:p>
            <a:endParaRPr lang="en-GB"/>
          </a:p>
        </p:txBody>
      </p:sp>
      <p:pic>
        <p:nvPicPr>
          <p:cNvPr id="4" name="Picture 3" descr="A picture of the discipline wheel">
            <a:extLst>
              <a:ext uri="{FF2B5EF4-FFF2-40B4-BE49-F238E27FC236}">
                <a16:creationId xmlns:a16="http://schemas.microsoft.com/office/drawing/2014/main" id="{4962F1B4-DEA5-45BD-8AF4-472CE55621B9}"/>
              </a:ext>
            </a:extLst>
          </p:cNvPr>
          <p:cNvPicPr>
            <a:picLocks noChangeAspect="1"/>
          </p:cNvPicPr>
          <p:nvPr/>
        </p:nvPicPr>
        <p:blipFill rotWithShape="1">
          <a:blip r:embed="rId3"/>
          <a:srcRect l="28168" t="12248" r="29971" b="7287"/>
          <a:stretch/>
        </p:blipFill>
        <p:spPr>
          <a:xfrm>
            <a:off x="9186163" y="3667691"/>
            <a:ext cx="2785730" cy="3012071"/>
          </a:xfrm>
          <a:prstGeom prst="rect">
            <a:avLst/>
          </a:prstGeom>
        </p:spPr>
      </p:pic>
      <p:sp>
        <p:nvSpPr>
          <p:cNvPr id="3" name="Content Placeholder 2">
            <a:extLst>
              <a:ext uri="{FF2B5EF4-FFF2-40B4-BE49-F238E27FC236}">
                <a16:creationId xmlns:a16="http://schemas.microsoft.com/office/drawing/2014/main" id="{C9E6971A-54D4-4F03-A498-3F25410033AC}"/>
              </a:ext>
            </a:extLst>
          </p:cNvPr>
          <p:cNvSpPr>
            <a:spLocks noGrp="1"/>
          </p:cNvSpPr>
          <p:nvPr>
            <p:ph idx="1"/>
          </p:nvPr>
        </p:nvSpPr>
        <p:spPr/>
        <p:txBody>
          <a:bodyPr vert="horz" lIns="91440" tIns="45720" rIns="91440" bIns="45720" rtlCol="0" anchor="t">
            <a:normAutofit/>
          </a:bodyPr>
          <a:lstStyle/>
          <a:p>
            <a:r>
              <a:rPr lang="en-GB"/>
              <a:t>On  the link below you have access to a blank discipline wheel. This is also available on Moodle to download</a:t>
            </a:r>
          </a:p>
          <a:p>
            <a:r>
              <a:rPr lang="en-GB"/>
              <a:t>Use the selected KS2 national curriculum statements from each subject to choose: Which subjects you would include in your discipline wheel and why. </a:t>
            </a:r>
          </a:p>
        </p:txBody>
      </p:sp>
      <p:sp>
        <p:nvSpPr>
          <p:cNvPr id="2" name="Title 1">
            <a:extLst>
              <a:ext uri="{FF2B5EF4-FFF2-40B4-BE49-F238E27FC236}">
                <a16:creationId xmlns:a16="http://schemas.microsoft.com/office/drawing/2014/main" id="{CACC53CC-98C1-4872-814C-DF523E03F1ED}"/>
              </a:ext>
            </a:extLst>
          </p:cNvPr>
          <p:cNvSpPr>
            <a:spLocks noGrp="1"/>
          </p:cNvSpPr>
          <p:nvPr>
            <p:ph type="title"/>
          </p:nvPr>
        </p:nvSpPr>
        <p:spPr/>
        <p:txBody>
          <a:bodyPr/>
          <a:lstStyle/>
          <a:p>
            <a:r>
              <a:rPr lang="en-GB"/>
              <a:t>Task </a:t>
            </a:r>
          </a:p>
        </p:txBody>
      </p:sp>
    </p:spTree>
    <p:extLst>
      <p:ext uri="{BB962C8B-B14F-4D97-AF65-F5344CB8AC3E}">
        <p14:creationId xmlns:p14="http://schemas.microsoft.com/office/powerpoint/2010/main" val="40632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ere the big question links to English: reading comprehension in lower KS2.">
            <a:extLst>
              <a:ext uri="{FF2B5EF4-FFF2-40B4-BE49-F238E27FC236}">
                <a16:creationId xmlns:a16="http://schemas.microsoft.com/office/drawing/2014/main" id="{CA70A7B0-E6BB-4512-A14E-25EAFE27FDB9}"/>
              </a:ext>
            </a:extLst>
          </p:cNvPr>
          <p:cNvPicPr>
            <a:picLocks noChangeAspect="1"/>
          </p:cNvPicPr>
          <p:nvPr/>
        </p:nvPicPr>
        <p:blipFill rotWithShape="1">
          <a:blip r:embed="rId2"/>
          <a:srcRect l="28929" t="38962" r="30259" b="21385"/>
          <a:stretch/>
        </p:blipFill>
        <p:spPr>
          <a:xfrm>
            <a:off x="836560" y="1829855"/>
            <a:ext cx="8075222" cy="4413426"/>
          </a:xfrm>
          <a:prstGeom prst="rect">
            <a:avLst/>
          </a:prstGeom>
        </p:spPr>
      </p:pic>
      <p:sp>
        <p:nvSpPr>
          <p:cNvPr id="2" name="Title 1">
            <a:extLst>
              <a:ext uri="{FF2B5EF4-FFF2-40B4-BE49-F238E27FC236}">
                <a16:creationId xmlns:a16="http://schemas.microsoft.com/office/drawing/2014/main" id="{907141EA-53CC-4B5D-BF04-88BB996E5C55}"/>
              </a:ext>
            </a:extLst>
          </p:cNvPr>
          <p:cNvSpPr>
            <a:spLocks noGrp="1"/>
          </p:cNvSpPr>
          <p:nvPr>
            <p:ph type="title"/>
          </p:nvPr>
        </p:nvSpPr>
        <p:spPr/>
        <p:txBody>
          <a:bodyPr/>
          <a:lstStyle/>
          <a:p>
            <a:r>
              <a:rPr lang="en-GB"/>
              <a:t>English LKS2</a:t>
            </a:r>
          </a:p>
        </p:txBody>
      </p:sp>
    </p:spTree>
    <p:extLst>
      <p:ext uri="{BB962C8B-B14F-4D97-AF65-F5344CB8AC3E}">
        <p14:creationId xmlns:p14="http://schemas.microsoft.com/office/powerpoint/2010/main" val="315751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s to the maths curriculum lower KS2 statistics">
            <a:extLst>
              <a:ext uri="{FF2B5EF4-FFF2-40B4-BE49-F238E27FC236}">
                <a16:creationId xmlns:a16="http://schemas.microsoft.com/office/drawing/2014/main" id="{17531EC7-6F26-4676-9B66-8996F4CAD955}"/>
              </a:ext>
            </a:extLst>
          </p:cNvPr>
          <p:cNvPicPr>
            <a:picLocks noChangeAspect="1"/>
          </p:cNvPicPr>
          <p:nvPr/>
        </p:nvPicPr>
        <p:blipFill rotWithShape="1">
          <a:blip r:embed="rId2"/>
          <a:srcRect l="28637" t="26621" r="30357" b="33160"/>
          <a:stretch/>
        </p:blipFill>
        <p:spPr>
          <a:xfrm>
            <a:off x="5011387" y="3018725"/>
            <a:ext cx="6958940" cy="3839275"/>
          </a:xfrm>
          <a:prstGeom prst="rect">
            <a:avLst/>
          </a:prstGeom>
        </p:spPr>
      </p:pic>
      <p:pic>
        <p:nvPicPr>
          <p:cNvPr id="5" name="Picture 4" descr="Links to the maths curriculum lower KS2 statistics">
            <a:extLst>
              <a:ext uri="{FF2B5EF4-FFF2-40B4-BE49-F238E27FC236}">
                <a16:creationId xmlns:a16="http://schemas.microsoft.com/office/drawing/2014/main" id="{D0BE77A7-5F43-46CE-A569-2403E9ADBD27}"/>
              </a:ext>
            </a:extLst>
          </p:cNvPr>
          <p:cNvPicPr>
            <a:picLocks noChangeAspect="1"/>
          </p:cNvPicPr>
          <p:nvPr/>
        </p:nvPicPr>
        <p:blipFill rotWithShape="1">
          <a:blip r:embed="rId3"/>
          <a:srcRect l="28733" t="24652" r="30357" b="32814"/>
          <a:stretch/>
        </p:blipFill>
        <p:spPr>
          <a:xfrm>
            <a:off x="105103" y="170792"/>
            <a:ext cx="6355613" cy="3716977"/>
          </a:xfrm>
          <a:prstGeom prst="rect">
            <a:avLst/>
          </a:prstGeom>
        </p:spPr>
      </p:pic>
      <p:sp>
        <p:nvSpPr>
          <p:cNvPr id="2" name="Title 1">
            <a:extLst>
              <a:ext uri="{FF2B5EF4-FFF2-40B4-BE49-F238E27FC236}">
                <a16:creationId xmlns:a16="http://schemas.microsoft.com/office/drawing/2014/main" id="{A9D029FF-56CA-4FB1-A797-B231B549F200}"/>
              </a:ext>
            </a:extLst>
          </p:cNvPr>
          <p:cNvSpPr>
            <a:spLocks noGrp="1"/>
          </p:cNvSpPr>
          <p:nvPr>
            <p:ph type="title"/>
          </p:nvPr>
        </p:nvSpPr>
        <p:spPr/>
        <p:txBody>
          <a:bodyPr/>
          <a:lstStyle/>
          <a:p>
            <a:r>
              <a:rPr lang="en-GB"/>
              <a:t>                                            Maths LKS2</a:t>
            </a:r>
          </a:p>
        </p:txBody>
      </p:sp>
    </p:spTree>
    <p:extLst>
      <p:ext uri="{BB962C8B-B14F-4D97-AF65-F5344CB8AC3E}">
        <p14:creationId xmlns:p14="http://schemas.microsoft.com/office/powerpoint/2010/main" val="83199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s to the science curriculum lower KS2 working scientifically skills.">
            <a:extLst>
              <a:ext uri="{FF2B5EF4-FFF2-40B4-BE49-F238E27FC236}">
                <a16:creationId xmlns:a16="http://schemas.microsoft.com/office/drawing/2014/main" id="{BAF188F3-8E8A-4016-A61E-9B6F42F1EA62}"/>
              </a:ext>
            </a:extLst>
          </p:cNvPr>
          <p:cNvPicPr>
            <a:picLocks noChangeAspect="1"/>
          </p:cNvPicPr>
          <p:nvPr/>
        </p:nvPicPr>
        <p:blipFill rotWithShape="1">
          <a:blip r:embed="rId2"/>
          <a:srcRect l="29087" t="21825" r="30232" b="10019"/>
          <a:stretch/>
        </p:blipFill>
        <p:spPr>
          <a:xfrm>
            <a:off x="5031179" y="109685"/>
            <a:ext cx="7160821" cy="6748315"/>
          </a:xfrm>
          <a:prstGeom prst="rect">
            <a:avLst/>
          </a:prstGeom>
        </p:spPr>
      </p:pic>
      <p:sp>
        <p:nvSpPr>
          <p:cNvPr id="3" name="Content Placeholder 2">
            <a:extLst>
              <a:ext uri="{FF2B5EF4-FFF2-40B4-BE49-F238E27FC236}">
                <a16:creationId xmlns:a16="http://schemas.microsoft.com/office/drawing/2014/main" id="{9BDBE31B-B39B-430E-A4B2-43721CDB1879}"/>
              </a:ext>
            </a:extLst>
          </p:cNvPr>
          <p:cNvSpPr>
            <a:spLocks noGrp="1"/>
          </p:cNvSpPr>
          <p:nvPr>
            <p:ph idx="1"/>
          </p:nvPr>
        </p:nvSpPr>
        <p:spPr/>
        <p:txBody>
          <a:bodyPr/>
          <a:lstStyle/>
          <a:p>
            <a:endParaRPr lang="en-GB"/>
          </a:p>
        </p:txBody>
      </p:sp>
      <p:sp>
        <p:nvSpPr>
          <p:cNvPr id="2" name="Title 1">
            <a:extLst>
              <a:ext uri="{FF2B5EF4-FFF2-40B4-BE49-F238E27FC236}">
                <a16:creationId xmlns:a16="http://schemas.microsoft.com/office/drawing/2014/main" id="{AB618A9B-8194-48F0-9DA3-6E0DE4ADD459}"/>
              </a:ext>
            </a:extLst>
          </p:cNvPr>
          <p:cNvSpPr>
            <a:spLocks noGrp="1"/>
          </p:cNvSpPr>
          <p:nvPr>
            <p:ph type="title"/>
          </p:nvPr>
        </p:nvSpPr>
        <p:spPr/>
        <p:txBody>
          <a:bodyPr/>
          <a:lstStyle/>
          <a:p>
            <a:r>
              <a:rPr lang="en-GB"/>
              <a:t>Science LKS2</a:t>
            </a:r>
          </a:p>
        </p:txBody>
      </p:sp>
    </p:spTree>
    <p:extLst>
      <p:ext uri="{BB962C8B-B14F-4D97-AF65-F5344CB8AC3E}">
        <p14:creationId xmlns:p14="http://schemas.microsoft.com/office/powerpoint/2010/main" val="298325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s to the science curriculum LKS2 living things and their habitats">
            <a:extLst>
              <a:ext uri="{FF2B5EF4-FFF2-40B4-BE49-F238E27FC236}">
                <a16:creationId xmlns:a16="http://schemas.microsoft.com/office/drawing/2014/main" id="{143E5264-61EB-49F4-BBE0-4D6E4F647882}"/>
              </a:ext>
            </a:extLst>
          </p:cNvPr>
          <p:cNvPicPr>
            <a:picLocks noChangeAspect="1"/>
          </p:cNvPicPr>
          <p:nvPr/>
        </p:nvPicPr>
        <p:blipFill rotWithShape="1">
          <a:blip r:embed="rId2"/>
          <a:srcRect l="33312" t="24652" r="34058" b="34892"/>
          <a:stretch/>
        </p:blipFill>
        <p:spPr>
          <a:xfrm>
            <a:off x="3863166" y="681075"/>
            <a:ext cx="7802088" cy="5441201"/>
          </a:xfrm>
          <a:prstGeom prst="rect">
            <a:avLst/>
          </a:prstGeom>
        </p:spPr>
      </p:pic>
      <p:sp>
        <p:nvSpPr>
          <p:cNvPr id="2" name="Title 1">
            <a:extLst>
              <a:ext uri="{FF2B5EF4-FFF2-40B4-BE49-F238E27FC236}">
                <a16:creationId xmlns:a16="http://schemas.microsoft.com/office/drawing/2014/main" id="{CFFA3CFA-33BD-428E-AA29-3291A78908B7}"/>
              </a:ext>
            </a:extLst>
          </p:cNvPr>
          <p:cNvSpPr>
            <a:spLocks noGrp="1"/>
          </p:cNvSpPr>
          <p:nvPr>
            <p:ph type="title"/>
          </p:nvPr>
        </p:nvSpPr>
        <p:spPr/>
        <p:txBody>
          <a:bodyPr/>
          <a:lstStyle/>
          <a:p>
            <a:r>
              <a:rPr lang="en-GB"/>
              <a:t>Science cont.</a:t>
            </a:r>
          </a:p>
        </p:txBody>
      </p:sp>
    </p:spTree>
    <p:extLst>
      <p:ext uri="{BB962C8B-B14F-4D97-AF65-F5344CB8AC3E}">
        <p14:creationId xmlns:p14="http://schemas.microsoft.com/office/powerpoint/2010/main" val="2586781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3630-6132-4093-9705-D86331807518}"/>
              </a:ext>
            </a:extLst>
          </p:cNvPr>
          <p:cNvSpPr>
            <a:spLocks noGrp="1"/>
          </p:cNvSpPr>
          <p:nvPr>
            <p:ph type="title"/>
          </p:nvPr>
        </p:nvSpPr>
        <p:spPr>
          <a:xfrm>
            <a:off x="838200" y="120576"/>
            <a:ext cx="10515600" cy="1325563"/>
          </a:xfrm>
        </p:spPr>
        <p:txBody>
          <a:bodyPr/>
          <a:lstStyle/>
          <a:p>
            <a:r>
              <a:rPr lang="en-GB"/>
              <a:t>Music</a:t>
            </a:r>
          </a:p>
        </p:txBody>
      </p:sp>
      <p:pic>
        <p:nvPicPr>
          <p:cNvPr id="4" name="Picture 4" descr="Text, timeline&#10;&#10;Description automatically generated">
            <a:extLst>
              <a:ext uri="{FF2B5EF4-FFF2-40B4-BE49-F238E27FC236}">
                <a16:creationId xmlns:a16="http://schemas.microsoft.com/office/drawing/2014/main" id="{DC57D840-C7CB-4077-9A39-5EB7F3A1F3D8}"/>
              </a:ext>
            </a:extLst>
          </p:cNvPr>
          <p:cNvPicPr>
            <a:picLocks noGrp="1" noChangeAspect="1"/>
          </p:cNvPicPr>
          <p:nvPr>
            <p:ph idx="1"/>
          </p:nvPr>
        </p:nvPicPr>
        <p:blipFill>
          <a:blip r:embed="rId2"/>
          <a:stretch>
            <a:fillRect/>
          </a:stretch>
        </p:blipFill>
        <p:spPr>
          <a:xfrm>
            <a:off x="749354" y="1312780"/>
            <a:ext cx="7881773" cy="4667578"/>
          </a:xfrm>
        </p:spPr>
      </p:pic>
    </p:spTree>
    <p:extLst>
      <p:ext uri="{BB962C8B-B14F-4D97-AF65-F5344CB8AC3E}">
        <p14:creationId xmlns:p14="http://schemas.microsoft.com/office/powerpoint/2010/main" val="3154625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s to the computing   KS2 curriculum">
            <a:extLst>
              <a:ext uri="{FF2B5EF4-FFF2-40B4-BE49-F238E27FC236}">
                <a16:creationId xmlns:a16="http://schemas.microsoft.com/office/drawing/2014/main" id="{C3E5FB05-46F8-4BE3-A999-3F76A838338F}"/>
              </a:ext>
            </a:extLst>
          </p:cNvPr>
          <p:cNvPicPr>
            <a:picLocks noChangeAspect="1"/>
          </p:cNvPicPr>
          <p:nvPr/>
        </p:nvPicPr>
        <p:blipFill rotWithShape="1">
          <a:blip r:embed="rId2"/>
          <a:srcRect l="33214" t="31515" r="33571" b="20866"/>
          <a:stretch/>
        </p:blipFill>
        <p:spPr>
          <a:xfrm>
            <a:off x="0" y="1039091"/>
            <a:ext cx="6994566" cy="5640780"/>
          </a:xfrm>
          <a:prstGeom prst="rect">
            <a:avLst/>
          </a:prstGeom>
        </p:spPr>
      </p:pic>
      <p:sp>
        <p:nvSpPr>
          <p:cNvPr id="2" name="Title 1">
            <a:extLst>
              <a:ext uri="{FF2B5EF4-FFF2-40B4-BE49-F238E27FC236}">
                <a16:creationId xmlns:a16="http://schemas.microsoft.com/office/drawing/2014/main" id="{5B921FF5-90CC-475B-8D75-C3B1C2A979C9}"/>
              </a:ext>
            </a:extLst>
          </p:cNvPr>
          <p:cNvSpPr>
            <a:spLocks noGrp="1"/>
          </p:cNvSpPr>
          <p:nvPr>
            <p:ph type="title"/>
          </p:nvPr>
        </p:nvSpPr>
        <p:spPr>
          <a:xfrm>
            <a:off x="0" y="-2846"/>
            <a:ext cx="10515600" cy="1325563"/>
          </a:xfrm>
        </p:spPr>
        <p:txBody>
          <a:bodyPr/>
          <a:lstStyle/>
          <a:p>
            <a:r>
              <a:rPr lang="en-GB"/>
              <a:t>Computing</a:t>
            </a:r>
          </a:p>
        </p:txBody>
      </p:sp>
    </p:spTree>
    <p:extLst>
      <p:ext uri="{BB962C8B-B14F-4D97-AF65-F5344CB8AC3E}">
        <p14:creationId xmlns:p14="http://schemas.microsoft.com/office/powerpoint/2010/main" val="33018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s to the DT  KS2 curriculum  ">
            <a:extLst>
              <a:ext uri="{FF2B5EF4-FFF2-40B4-BE49-F238E27FC236}">
                <a16:creationId xmlns:a16="http://schemas.microsoft.com/office/drawing/2014/main" id="{77E5B385-F35C-4F0D-A475-80F16B05A790}"/>
              </a:ext>
            </a:extLst>
          </p:cNvPr>
          <p:cNvPicPr>
            <a:picLocks noChangeAspect="1"/>
          </p:cNvPicPr>
          <p:nvPr/>
        </p:nvPicPr>
        <p:blipFill rotWithShape="1">
          <a:blip r:embed="rId2"/>
          <a:srcRect l="33799" t="21298" r="35421" b="20000"/>
          <a:stretch/>
        </p:blipFill>
        <p:spPr>
          <a:xfrm>
            <a:off x="0" y="87518"/>
            <a:ext cx="6270171" cy="6726547"/>
          </a:xfrm>
          <a:prstGeom prst="rect">
            <a:avLst/>
          </a:prstGeom>
        </p:spPr>
      </p:pic>
      <p:sp>
        <p:nvSpPr>
          <p:cNvPr id="2" name="Title 1">
            <a:extLst>
              <a:ext uri="{FF2B5EF4-FFF2-40B4-BE49-F238E27FC236}">
                <a16:creationId xmlns:a16="http://schemas.microsoft.com/office/drawing/2014/main" id="{A848E1A5-F693-466E-916E-6E045FA537E9}"/>
              </a:ext>
            </a:extLst>
          </p:cNvPr>
          <p:cNvSpPr>
            <a:spLocks noGrp="1"/>
          </p:cNvSpPr>
          <p:nvPr>
            <p:ph type="title"/>
          </p:nvPr>
        </p:nvSpPr>
        <p:spPr/>
        <p:txBody>
          <a:bodyPr/>
          <a:lstStyle/>
          <a:p>
            <a:r>
              <a:rPr lang="en-GB"/>
              <a:t>                                                DT KS2</a:t>
            </a:r>
          </a:p>
        </p:txBody>
      </p:sp>
    </p:spTree>
    <p:extLst>
      <p:ext uri="{BB962C8B-B14F-4D97-AF65-F5344CB8AC3E}">
        <p14:creationId xmlns:p14="http://schemas.microsoft.com/office/powerpoint/2010/main" val="241687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s to the cooking  KS2 curriculum">
            <a:extLst>
              <a:ext uri="{FF2B5EF4-FFF2-40B4-BE49-F238E27FC236}">
                <a16:creationId xmlns:a16="http://schemas.microsoft.com/office/drawing/2014/main" id="{D9F2C782-E5D7-43F3-9D56-A7917289B52D}"/>
              </a:ext>
            </a:extLst>
          </p:cNvPr>
          <p:cNvPicPr>
            <a:picLocks noChangeAspect="1"/>
          </p:cNvPicPr>
          <p:nvPr/>
        </p:nvPicPr>
        <p:blipFill rotWithShape="1">
          <a:blip r:embed="rId2"/>
          <a:srcRect l="25909" t="22857" r="27435" b="55671"/>
          <a:stretch/>
        </p:blipFill>
        <p:spPr>
          <a:xfrm>
            <a:off x="0" y="4509314"/>
            <a:ext cx="9072748" cy="2348686"/>
          </a:xfrm>
          <a:prstGeom prst="rect">
            <a:avLst/>
          </a:prstGeom>
        </p:spPr>
      </p:pic>
      <p:pic>
        <p:nvPicPr>
          <p:cNvPr id="5" name="Content Placeholder 4" descr="Links to the  ART ks2 curriculum">
            <a:extLst>
              <a:ext uri="{FF2B5EF4-FFF2-40B4-BE49-F238E27FC236}">
                <a16:creationId xmlns:a16="http://schemas.microsoft.com/office/drawing/2014/main" id="{7C22F24C-2C5D-4088-9B80-32ED8B6463FE}"/>
              </a:ext>
            </a:extLst>
          </p:cNvPr>
          <p:cNvPicPr>
            <a:picLocks noGrp="1" noChangeAspect="1"/>
          </p:cNvPicPr>
          <p:nvPr>
            <p:ph idx="1"/>
          </p:nvPr>
        </p:nvPicPr>
        <p:blipFill>
          <a:blip r:embed="rId3"/>
          <a:stretch>
            <a:fillRect/>
          </a:stretch>
        </p:blipFill>
        <p:spPr>
          <a:xfrm>
            <a:off x="0" y="825038"/>
            <a:ext cx="7882346" cy="3684276"/>
          </a:xfrm>
          <a:prstGeom prst="rect">
            <a:avLst/>
          </a:prstGeom>
        </p:spPr>
      </p:pic>
      <p:sp>
        <p:nvSpPr>
          <p:cNvPr id="2" name="Title 1">
            <a:extLst>
              <a:ext uri="{FF2B5EF4-FFF2-40B4-BE49-F238E27FC236}">
                <a16:creationId xmlns:a16="http://schemas.microsoft.com/office/drawing/2014/main" id="{D9B7465C-0F3B-4756-8B33-0E4C3A668E47}"/>
              </a:ext>
            </a:extLst>
          </p:cNvPr>
          <p:cNvSpPr>
            <a:spLocks noGrp="1"/>
          </p:cNvSpPr>
          <p:nvPr>
            <p:ph type="title"/>
          </p:nvPr>
        </p:nvSpPr>
        <p:spPr>
          <a:xfrm>
            <a:off x="671945" y="0"/>
            <a:ext cx="10515600" cy="1325563"/>
          </a:xfrm>
        </p:spPr>
        <p:txBody>
          <a:bodyPr/>
          <a:lstStyle/>
          <a:p>
            <a:r>
              <a:rPr lang="en-GB"/>
              <a:t>Art and cooking</a:t>
            </a:r>
          </a:p>
        </p:txBody>
      </p:sp>
    </p:spTree>
    <p:extLst>
      <p:ext uri="{BB962C8B-B14F-4D97-AF65-F5344CB8AC3E}">
        <p14:creationId xmlns:p14="http://schemas.microsoft.com/office/powerpoint/2010/main" val="199316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8F9B-EAD3-402D-B419-CA94E0247F51}"/>
              </a:ext>
            </a:extLst>
          </p:cNvPr>
          <p:cNvSpPr>
            <a:spLocks noGrp="1"/>
          </p:cNvSpPr>
          <p:nvPr>
            <p:ph type="title"/>
          </p:nvPr>
        </p:nvSpPr>
        <p:spPr/>
        <p:txBody>
          <a:bodyPr/>
          <a:lstStyle/>
          <a:p>
            <a:r>
              <a:rPr lang="en-GB"/>
              <a:t>Introducing big questions</a:t>
            </a:r>
          </a:p>
        </p:txBody>
      </p:sp>
      <p:sp>
        <p:nvSpPr>
          <p:cNvPr id="3" name="Content Placeholder 2">
            <a:extLst>
              <a:ext uri="{FF2B5EF4-FFF2-40B4-BE49-F238E27FC236}">
                <a16:creationId xmlns:a16="http://schemas.microsoft.com/office/drawing/2014/main" id="{1348F7CB-8C10-469E-AFE1-EC05470AFE2A}"/>
              </a:ext>
            </a:extLst>
          </p:cNvPr>
          <p:cNvSpPr>
            <a:spLocks noGrp="1"/>
          </p:cNvSpPr>
          <p:nvPr>
            <p:ph idx="1"/>
          </p:nvPr>
        </p:nvSpPr>
        <p:spPr>
          <a:xfrm>
            <a:off x="838200" y="1341120"/>
            <a:ext cx="10515600" cy="4835843"/>
          </a:xfrm>
        </p:spPr>
        <p:txBody>
          <a:bodyPr vert="horz" lIns="91440" tIns="45720" rIns="91440" bIns="45720" rtlCol="0" anchor="t">
            <a:normAutofit fontScale="85000" lnSpcReduction="20000"/>
          </a:bodyPr>
          <a:lstStyle/>
          <a:p>
            <a:pPr marL="0" indent="0">
              <a:buNone/>
            </a:pPr>
            <a:r>
              <a:rPr lang="en-GB"/>
              <a:t>Some questions are more difficult to answer than others. We call these questions big questions. </a:t>
            </a:r>
          </a:p>
          <a:p>
            <a:pPr marL="0" indent="0">
              <a:buNone/>
            </a:pPr>
            <a:endParaRPr lang="en-GB"/>
          </a:p>
          <a:p>
            <a:pPr marL="0" indent="0">
              <a:buNone/>
            </a:pPr>
            <a:r>
              <a:rPr lang="en-GB"/>
              <a:t>Examples include:</a:t>
            </a:r>
          </a:p>
          <a:p>
            <a:pPr marL="0" indent="0">
              <a:buNone/>
            </a:pPr>
            <a:r>
              <a:rPr lang="en-GB"/>
              <a:t>What does it mean to be alive? </a:t>
            </a:r>
            <a:endParaRPr lang="en-GB">
              <a:cs typeface="Calibri"/>
            </a:endParaRPr>
          </a:p>
          <a:p>
            <a:pPr marL="0" indent="0">
              <a:buNone/>
            </a:pPr>
            <a:r>
              <a:rPr lang="en-GB"/>
              <a:t>Why does life on Earth exist?</a:t>
            </a:r>
          </a:p>
          <a:p>
            <a:pPr marL="0" indent="0">
              <a:buNone/>
            </a:pPr>
            <a:r>
              <a:rPr lang="en-GB"/>
              <a:t>What is human personhood? </a:t>
            </a:r>
          </a:p>
          <a:p>
            <a:pPr marL="0" indent="0">
              <a:buNone/>
            </a:pPr>
            <a:endParaRPr lang="en-GB"/>
          </a:p>
          <a:p>
            <a:pPr marL="0" indent="0">
              <a:buNone/>
            </a:pPr>
            <a:r>
              <a:rPr lang="en-GB"/>
              <a:t>Equally some questions can be answered by one discipline alone, we call these disciplinary questions, some can be answered by two disciplines, we call these bridging questions. Epistemic insight helps you articulate which questions are disciplinary and the role of each discipline in bridging and big questions</a:t>
            </a:r>
          </a:p>
          <a:p>
            <a:pPr marL="0" indent="0">
              <a:buNone/>
            </a:pPr>
            <a:endParaRPr lang="en-GB"/>
          </a:p>
          <a:p>
            <a:pPr marL="0" indent="0">
              <a:buNone/>
            </a:pPr>
            <a:r>
              <a:rPr lang="en-GB"/>
              <a:t>.</a:t>
            </a:r>
          </a:p>
        </p:txBody>
      </p:sp>
    </p:spTree>
    <p:extLst>
      <p:ext uri="{BB962C8B-B14F-4D97-AF65-F5344CB8AC3E}">
        <p14:creationId xmlns:p14="http://schemas.microsoft.com/office/powerpoint/2010/main" val="6942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s to the Geography   KS2 curriculum">
            <a:extLst>
              <a:ext uri="{FF2B5EF4-FFF2-40B4-BE49-F238E27FC236}">
                <a16:creationId xmlns:a16="http://schemas.microsoft.com/office/drawing/2014/main" id="{9DA70908-6055-426C-9C0F-EDCBEC755BC8}"/>
              </a:ext>
            </a:extLst>
          </p:cNvPr>
          <p:cNvPicPr>
            <a:picLocks noChangeAspect="1"/>
          </p:cNvPicPr>
          <p:nvPr/>
        </p:nvPicPr>
        <p:blipFill rotWithShape="1">
          <a:blip r:embed="rId2"/>
          <a:srcRect l="30976" t="21472" r="31914" b="18787"/>
          <a:stretch/>
        </p:blipFill>
        <p:spPr>
          <a:xfrm>
            <a:off x="3697934" y="433348"/>
            <a:ext cx="6507678" cy="5892779"/>
          </a:xfrm>
          <a:prstGeom prst="rect">
            <a:avLst/>
          </a:prstGeom>
        </p:spPr>
      </p:pic>
      <p:sp>
        <p:nvSpPr>
          <p:cNvPr id="2" name="Title 1">
            <a:extLst>
              <a:ext uri="{FF2B5EF4-FFF2-40B4-BE49-F238E27FC236}">
                <a16:creationId xmlns:a16="http://schemas.microsoft.com/office/drawing/2014/main" id="{0942F9D2-7298-44FC-A611-188CD59BF376}"/>
              </a:ext>
            </a:extLst>
          </p:cNvPr>
          <p:cNvSpPr>
            <a:spLocks noGrp="1"/>
          </p:cNvSpPr>
          <p:nvPr>
            <p:ph type="title"/>
          </p:nvPr>
        </p:nvSpPr>
        <p:spPr>
          <a:xfrm>
            <a:off x="755073" y="-82653"/>
            <a:ext cx="10515600" cy="1325563"/>
          </a:xfrm>
        </p:spPr>
        <p:txBody>
          <a:bodyPr/>
          <a:lstStyle/>
          <a:p>
            <a:r>
              <a:rPr lang="en-GB"/>
              <a:t>Geography</a:t>
            </a:r>
          </a:p>
        </p:txBody>
      </p:sp>
    </p:spTree>
    <p:extLst>
      <p:ext uri="{BB962C8B-B14F-4D97-AF65-F5344CB8AC3E}">
        <p14:creationId xmlns:p14="http://schemas.microsoft.com/office/powerpoint/2010/main" val="407555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s to the Geography  KS2 curriculum">
            <a:extLst>
              <a:ext uri="{FF2B5EF4-FFF2-40B4-BE49-F238E27FC236}">
                <a16:creationId xmlns:a16="http://schemas.microsoft.com/office/drawing/2014/main" id="{73EA3658-1E27-4D72-9249-5C51A54B6ED9}"/>
              </a:ext>
            </a:extLst>
          </p:cNvPr>
          <p:cNvPicPr>
            <a:picLocks noChangeAspect="1"/>
          </p:cNvPicPr>
          <p:nvPr/>
        </p:nvPicPr>
        <p:blipFill rotWithShape="1">
          <a:blip r:embed="rId2"/>
          <a:srcRect l="30195" t="26621" r="29772" b="13766"/>
          <a:stretch/>
        </p:blipFill>
        <p:spPr>
          <a:xfrm>
            <a:off x="3598222" y="251204"/>
            <a:ext cx="7689171" cy="6436003"/>
          </a:xfrm>
          <a:prstGeom prst="rect">
            <a:avLst/>
          </a:prstGeom>
        </p:spPr>
      </p:pic>
      <p:sp>
        <p:nvSpPr>
          <p:cNvPr id="2" name="Title 1">
            <a:extLst>
              <a:ext uri="{FF2B5EF4-FFF2-40B4-BE49-F238E27FC236}">
                <a16:creationId xmlns:a16="http://schemas.microsoft.com/office/drawing/2014/main" id="{494D7321-2278-4AB2-B71C-BB153F9E7914}"/>
              </a:ext>
            </a:extLst>
          </p:cNvPr>
          <p:cNvSpPr>
            <a:spLocks noGrp="1"/>
          </p:cNvSpPr>
          <p:nvPr>
            <p:ph type="title"/>
          </p:nvPr>
        </p:nvSpPr>
        <p:spPr>
          <a:xfrm>
            <a:off x="413657" y="170793"/>
            <a:ext cx="10515600" cy="1325563"/>
          </a:xfrm>
        </p:spPr>
        <p:txBody>
          <a:bodyPr/>
          <a:lstStyle/>
          <a:p>
            <a:r>
              <a:rPr lang="en-GB"/>
              <a:t>Geography</a:t>
            </a:r>
          </a:p>
        </p:txBody>
      </p:sp>
    </p:spTree>
    <p:extLst>
      <p:ext uri="{BB962C8B-B14F-4D97-AF65-F5344CB8AC3E}">
        <p14:creationId xmlns:p14="http://schemas.microsoft.com/office/powerpoint/2010/main" val="338233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s to the History KS2 curriculum">
            <a:extLst>
              <a:ext uri="{FF2B5EF4-FFF2-40B4-BE49-F238E27FC236}">
                <a16:creationId xmlns:a16="http://schemas.microsoft.com/office/drawing/2014/main" id="{DB4078B8-689E-4841-8CAB-9A557B4ECF08}"/>
              </a:ext>
            </a:extLst>
          </p:cNvPr>
          <p:cNvPicPr>
            <a:picLocks noChangeAspect="1"/>
          </p:cNvPicPr>
          <p:nvPr/>
        </p:nvPicPr>
        <p:blipFill rotWithShape="1">
          <a:blip r:embed="rId2"/>
          <a:srcRect l="31461" t="50000" r="31429" b="29004"/>
          <a:stretch/>
        </p:blipFill>
        <p:spPr>
          <a:xfrm>
            <a:off x="161988" y="4704129"/>
            <a:ext cx="7818060" cy="2153871"/>
          </a:xfrm>
          <a:prstGeom prst="rect">
            <a:avLst/>
          </a:prstGeom>
        </p:spPr>
      </p:pic>
      <p:pic>
        <p:nvPicPr>
          <p:cNvPr id="5" name="Content Placeholder 4" descr="Links to the History KS2 curriculum">
            <a:extLst>
              <a:ext uri="{FF2B5EF4-FFF2-40B4-BE49-F238E27FC236}">
                <a16:creationId xmlns:a16="http://schemas.microsoft.com/office/drawing/2014/main" id="{08E2668E-DF79-44AD-9364-49A202051599}"/>
              </a:ext>
            </a:extLst>
          </p:cNvPr>
          <p:cNvPicPr>
            <a:picLocks noGrp="1" noChangeAspect="1"/>
          </p:cNvPicPr>
          <p:nvPr>
            <p:ph idx="1"/>
          </p:nvPr>
        </p:nvPicPr>
        <p:blipFill rotWithShape="1">
          <a:blip r:embed="rId3"/>
          <a:srcRect l="29377" t="35903" r="31630" b="14707"/>
          <a:stretch/>
        </p:blipFill>
        <p:spPr>
          <a:xfrm>
            <a:off x="4954672" y="197069"/>
            <a:ext cx="6317673" cy="4501330"/>
          </a:xfrm>
          <a:prstGeom prst="rect">
            <a:avLst/>
          </a:prstGeom>
        </p:spPr>
      </p:pic>
      <p:sp>
        <p:nvSpPr>
          <p:cNvPr id="2" name="Title 1">
            <a:extLst>
              <a:ext uri="{FF2B5EF4-FFF2-40B4-BE49-F238E27FC236}">
                <a16:creationId xmlns:a16="http://schemas.microsoft.com/office/drawing/2014/main" id="{97374DB5-5E56-4B10-936A-6CA401DE4A83}"/>
              </a:ext>
            </a:extLst>
          </p:cNvPr>
          <p:cNvSpPr>
            <a:spLocks noGrp="1"/>
          </p:cNvSpPr>
          <p:nvPr>
            <p:ph type="title"/>
          </p:nvPr>
        </p:nvSpPr>
        <p:spPr/>
        <p:txBody>
          <a:bodyPr/>
          <a:lstStyle/>
          <a:p>
            <a:r>
              <a:rPr lang="en-GB"/>
              <a:t>History</a:t>
            </a:r>
          </a:p>
        </p:txBody>
      </p:sp>
    </p:spTree>
    <p:extLst>
      <p:ext uri="{BB962C8B-B14F-4D97-AF65-F5344CB8AC3E}">
        <p14:creationId xmlns:p14="http://schemas.microsoft.com/office/powerpoint/2010/main" val="236438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7FE4E3-C6AF-4E4D-AD9C-3ABF9FCBBCAE}"/>
              </a:ext>
            </a:extLst>
          </p:cNvPr>
          <p:cNvSpPr txBox="1"/>
          <p:nvPr/>
        </p:nvSpPr>
        <p:spPr>
          <a:xfrm>
            <a:off x="487629" y="3612692"/>
            <a:ext cx="10389781" cy="3139321"/>
          </a:xfrm>
          <a:prstGeom prst="rect">
            <a:avLst/>
          </a:prstGeom>
          <a:noFill/>
        </p:spPr>
        <p:txBody>
          <a:bodyPr wrap="square" lIns="91440" tIns="45720" rIns="91440" bIns="45720" rtlCol="0" anchor="t">
            <a:spAutoFit/>
          </a:bodyPr>
          <a:lstStyle/>
          <a:p>
            <a:endParaRPr lang="en-GB"/>
          </a:p>
          <a:p>
            <a:r>
              <a:rPr lang="en-GB"/>
              <a:t>Hampton court palace built in 1514 – change in diet over time (possible primary school trip)</a:t>
            </a:r>
          </a:p>
          <a:p>
            <a:r>
              <a:rPr lang="en-GB"/>
              <a:t>Kew Gardens.</a:t>
            </a:r>
          </a:p>
          <a:p>
            <a:r>
              <a:rPr lang="en-GB"/>
              <a:t>National archives at Kew</a:t>
            </a:r>
          </a:p>
          <a:p>
            <a:r>
              <a:rPr lang="en-GB"/>
              <a:t>Bushey Park</a:t>
            </a:r>
          </a:p>
          <a:p>
            <a:r>
              <a:rPr lang="en-GB"/>
              <a:t>Richmond park</a:t>
            </a:r>
          </a:p>
          <a:p>
            <a:r>
              <a:rPr lang="en-GB" b="1" i="1">
                <a:ea typeface="+mn-lt"/>
                <a:cs typeface="+mn-lt"/>
              </a:rPr>
              <a:t>Flight of the Bumblebee</a:t>
            </a:r>
            <a:r>
              <a:rPr lang="en-GB">
                <a:ea typeface="+mn-lt"/>
                <a:cs typeface="+mn-lt"/>
              </a:rPr>
              <a:t> by the Russian composer </a:t>
            </a:r>
            <a:r>
              <a:rPr lang="en-GB">
                <a:ea typeface="+mn-lt"/>
                <a:cs typeface="+mn-lt"/>
                <a:hlinkClick r:id="rId2"/>
              </a:rPr>
              <a:t>Nikolai Rimsky-Korsakov</a:t>
            </a:r>
            <a:r>
              <a:rPr lang="en-GB">
                <a:ea typeface="+mn-lt"/>
                <a:cs typeface="+mn-lt"/>
              </a:rPr>
              <a:t> </a:t>
            </a:r>
            <a:endParaRPr lang="en-GB"/>
          </a:p>
          <a:p>
            <a:r>
              <a:rPr lang="en-GB"/>
              <a:t>Use the following link to plan your activity.    </a:t>
            </a:r>
            <a:r>
              <a:rPr lang="en-GB">
                <a:ea typeface="+mn-lt"/>
                <a:cs typeface="+mn-lt"/>
                <a:hlinkClick r:id="rId3"/>
              </a:rPr>
              <a:t>https://docs.google.com/document/d/1IzmRj5EqwBKDQAKRupkLnStUvOvtJlYWkCgZ1SOWRCE/edit?usp=sharing</a:t>
            </a:r>
            <a:endParaRPr lang="en-GB">
              <a:ea typeface="+mn-lt"/>
              <a:cs typeface="+mn-lt"/>
            </a:endParaRPr>
          </a:p>
          <a:p>
            <a:endParaRPr lang="en-GB">
              <a:cs typeface="Calibri" panose="020F0502020204030204"/>
            </a:endParaRPr>
          </a:p>
        </p:txBody>
      </p:sp>
      <p:pic>
        <p:nvPicPr>
          <p:cNvPr id="2056" name="Picture 8" descr="Winnie The Pooh-Character Concept - Hero Wish List - Disney Heroes: Battle  Mode">
            <a:extLst>
              <a:ext uri="{FF2B5EF4-FFF2-40B4-BE49-F238E27FC236}">
                <a16:creationId xmlns:a16="http://schemas.microsoft.com/office/drawing/2014/main" id="{E67D00F6-865B-43BA-B8E2-51EE0F423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230" y="143269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gardens at Hampton Court Palace | Hampton Court Palace | Historic Royal  Palaces">
            <a:extLst>
              <a:ext uri="{FF2B5EF4-FFF2-40B4-BE49-F238E27FC236}">
                <a16:creationId xmlns:a16="http://schemas.microsoft.com/office/drawing/2014/main" id="{58E5E96E-A04A-41E8-B1D8-5147D82B8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551" y="159979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The logo of the twickenham bee keepers association">
            <a:extLst>
              <a:ext uri="{FF2B5EF4-FFF2-40B4-BE49-F238E27FC236}">
                <a16:creationId xmlns:a16="http://schemas.microsoft.com/office/drawing/2014/main" id="{126FF5C1-0EA2-40D4-AC73-4E5DA82BE4AC}"/>
              </a:ext>
            </a:extLst>
          </p:cNvPr>
          <p:cNvPicPr>
            <a:picLocks noGrp="1" noChangeAspect="1"/>
          </p:cNvPicPr>
          <p:nvPr>
            <p:ph idx="1"/>
          </p:nvPr>
        </p:nvPicPr>
        <p:blipFill rotWithShape="1">
          <a:blip r:embed="rId6"/>
          <a:srcRect l="22739" t="56527" r="43173" b="29790"/>
          <a:stretch/>
        </p:blipFill>
        <p:spPr>
          <a:xfrm>
            <a:off x="170793" y="2412979"/>
            <a:ext cx="4473266" cy="1010093"/>
          </a:xfrm>
          <a:prstGeom prst="rect">
            <a:avLst/>
          </a:prstGeom>
        </p:spPr>
      </p:pic>
      <p:sp>
        <p:nvSpPr>
          <p:cNvPr id="2" name="Title 1">
            <a:extLst>
              <a:ext uri="{FF2B5EF4-FFF2-40B4-BE49-F238E27FC236}">
                <a16:creationId xmlns:a16="http://schemas.microsoft.com/office/drawing/2014/main" id="{4DB27E46-F6CB-4EF7-B308-7B73C61BF058}"/>
              </a:ext>
            </a:extLst>
          </p:cNvPr>
          <p:cNvSpPr>
            <a:spLocks noGrp="1"/>
          </p:cNvSpPr>
          <p:nvPr>
            <p:ph type="title"/>
          </p:nvPr>
        </p:nvSpPr>
        <p:spPr>
          <a:xfrm>
            <a:off x="835756" y="392084"/>
            <a:ext cx="10515600" cy="1325563"/>
          </a:xfrm>
        </p:spPr>
        <p:txBody>
          <a:bodyPr>
            <a:normAutofit fontScale="90000"/>
          </a:bodyPr>
          <a:lstStyle/>
          <a:p>
            <a:r>
              <a:rPr lang="en-GB"/>
              <a:t>Task 2 Use the following prompts to identify the resources you would use to answer your big question</a:t>
            </a:r>
          </a:p>
        </p:txBody>
      </p:sp>
    </p:spTree>
    <p:extLst>
      <p:ext uri="{BB962C8B-B14F-4D97-AF65-F5344CB8AC3E}">
        <p14:creationId xmlns:p14="http://schemas.microsoft.com/office/powerpoint/2010/main" val="4224402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5C643-A57A-4AF4-844E-15B1EEE7AB4A}"/>
              </a:ext>
            </a:extLst>
          </p:cNvPr>
          <p:cNvSpPr>
            <a:spLocks noGrp="1"/>
          </p:cNvSpPr>
          <p:nvPr>
            <p:ph type="title"/>
          </p:nvPr>
        </p:nvSpPr>
        <p:spPr/>
        <p:txBody>
          <a:bodyPr/>
          <a:lstStyle/>
          <a:p>
            <a:r>
              <a:rPr lang="en-GB"/>
              <a:t>Plenary task</a:t>
            </a:r>
          </a:p>
        </p:txBody>
      </p:sp>
      <p:sp>
        <p:nvSpPr>
          <p:cNvPr id="3" name="Content Placeholder 2">
            <a:extLst>
              <a:ext uri="{FF2B5EF4-FFF2-40B4-BE49-F238E27FC236}">
                <a16:creationId xmlns:a16="http://schemas.microsoft.com/office/drawing/2014/main" id="{926C7670-6C3E-402F-AEB7-3D0AF951D369}"/>
              </a:ext>
            </a:extLst>
          </p:cNvPr>
          <p:cNvSpPr>
            <a:spLocks noGrp="1"/>
          </p:cNvSpPr>
          <p:nvPr>
            <p:ph idx="1"/>
          </p:nvPr>
        </p:nvSpPr>
        <p:spPr/>
        <p:txBody>
          <a:bodyPr/>
          <a:lstStyle/>
          <a:p>
            <a:r>
              <a:rPr lang="en-GB"/>
              <a:t>Share your plans with another group. You will need a link to do this. </a:t>
            </a:r>
          </a:p>
          <a:p>
            <a:pPr marL="0" indent="0">
              <a:buNone/>
            </a:pPr>
            <a:r>
              <a:rPr lang="en-GB"/>
              <a:t>Paste your link in the chat.</a:t>
            </a:r>
          </a:p>
          <a:p>
            <a:endParaRPr lang="en-GB"/>
          </a:p>
          <a:p>
            <a:r>
              <a:rPr lang="en-GB"/>
              <a:t>Peer review the tasks </a:t>
            </a:r>
          </a:p>
          <a:p>
            <a:endParaRPr lang="en-GB"/>
          </a:p>
          <a:p>
            <a:r>
              <a:rPr lang="en-GB"/>
              <a:t> WWW</a:t>
            </a:r>
          </a:p>
          <a:p>
            <a:endParaRPr lang="en-GB"/>
          </a:p>
          <a:p>
            <a:r>
              <a:rPr lang="en-GB"/>
              <a:t>EBI</a:t>
            </a:r>
          </a:p>
        </p:txBody>
      </p:sp>
    </p:spTree>
    <p:extLst>
      <p:ext uri="{BB962C8B-B14F-4D97-AF65-F5344CB8AC3E}">
        <p14:creationId xmlns:p14="http://schemas.microsoft.com/office/powerpoint/2010/main" val="295455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4E0E7A5-D5A7-4BC1-B49D-8ECE1F9B905A}"/>
              </a:ext>
            </a:extLst>
          </p:cNvPr>
          <p:cNvSpPr txBox="1"/>
          <p:nvPr/>
        </p:nvSpPr>
        <p:spPr>
          <a:xfrm>
            <a:off x="4845237" y="4011968"/>
            <a:ext cx="6461760" cy="2308324"/>
          </a:xfrm>
          <a:prstGeom prst="rect">
            <a:avLst/>
          </a:prstGeom>
          <a:noFill/>
        </p:spPr>
        <p:txBody>
          <a:bodyPr wrap="square" lIns="91440" tIns="45720" rIns="91440" bIns="45720" rtlCol="0" anchor="t">
            <a:spAutoFit/>
          </a:bodyPr>
          <a:lstStyle/>
          <a:p>
            <a:r>
              <a:rPr lang="en-GB" sz="2400"/>
              <a:t>In KS2 we can introduce bridging questions. In lower KS2 students can identify which disciplines  can inform an answer. By upper KS2 we can encourage children to construct their own investigations and identify the distinctive role each discipline plays </a:t>
            </a:r>
          </a:p>
        </p:txBody>
      </p:sp>
      <p:sp>
        <p:nvSpPr>
          <p:cNvPr id="6" name="TextBox 5">
            <a:extLst>
              <a:ext uri="{FF2B5EF4-FFF2-40B4-BE49-F238E27FC236}">
                <a16:creationId xmlns:a16="http://schemas.microsoft.com/office/drawing/2014/main" id="{CA537E04-E382-462C-AACC-585FF51CDFC4}"/>
              </a:ext>
            </a:extLst>
          </p:cNvPr>
          <p:cNvSpPr txBox="1"/>
          <p:nvPr/>
        </p:nvSpPr>
        <p:spPr>
          <a:xfrm>
            <a:off x="378526" y="3867451"/>
            <a:ext cx="3733800" cy="2677656"/>
          </a:xfrm>
          <a:prstGeom prst="rect">
            <a:avLst/>
          </a:prstGeom>
          <a:noFill/>
        </p:spPr>
        <p:txBody>
          <a:bodyPr wrap="square" lIns="91440" tIns="45720" rIns="91440" bIns="45720" rtlCol="0" anchor="t">
            <a:spAutoFit/>
          </a:bodyPr>
          <a:lstStyle/>
          <a:p>
            <a:r>
              <a:rPr lang="en-GB" sz="2400"/>
              <a:t>Thinking like a scholar KS1 In school we begin by understanding how to think like a  theologian or a scientist. Introducing disciplinary questions is helpful.</a:t>
            </a:r>
          </a:p>
        </p:txBody>
      </p:sp>
      <p:sp>
        <p:nvSpPr>
          <p:cNvPr id="7" name="TextBox 6">
            <a:extLst>
              <a:ext uri="{FF2B5EF4-FFF2-40B4-BE49-F238E27FC236}">
                <a16:creationId xmlns:a16="http://schemas.microsoft.com/office/drawing/2014/main" id="{BAB54BCD-A366-4D84-BE3E-D3654943F4DE}"/>
              </a:ext>
            </a:extLst>
          </p:cNvPr>
          <p:cNvSpPr txBox="1"/>
          <p:nvPr/>
        </p:nvSpPr>
        <p:spPr>
          <a:xfrm>
            <a:off x="8765474" y="547688"/>
            <a:ext cx="2895600" cy="3046988"/>
          </a:xfrm>
          <a:prstGeom prst="rect">
            <a:avLst/>
          </a:prstGeom>
          <a:noFill/>
        </p:spPr>
        <p:txBody>
          <a:bodyPr wrap="square" rtlCol="0">
            <a:spAutoFit/>
          </a:bodyPr>
          <a:lstStyle/>
          <a:p>
            <a:r>
              <a:rPr lang="en-GB" sz="2400"/>
              <a:t>Below are some examples of what teaching epistemic insight might look like and reasons to help students become epistemically insightful.</a:t>
            </a:r>
          </a:p>
        </p:txBody>
      </p:sp>
      <p:pic>
        <p:nvPicPr>
          <p:cNvPr id="5" name="Content Placeholder 4">
            <a:extLst>
              <a:ext uri="{FF2B5EF4-FFF2-40B4-BE49-F238E27FC236}">
                <a16:creationId xmlns:a16="http://schemas.microsoft.com/office/drawing/2014/main" id="{340E01DA-6C1A-46F9-A42A-D3B22FCA6A45}"/>
              </a:ext>
              <a:ext uri="{C183D7F6-B498-43B3-948B-1728B52AA6E4}">
                <adec:decorative xmlns:adec="http://schemas.microsoft.com/office/drawing/2017/decorative" val="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996" t="52941" r="24568" b="12918"/>
          <a:stretch/>
        </p:blipFill>
        <p:spPr>
          <a:xfrm rot="10800000">
            <a:off x="378526" y="547688"/>
            <a:ext cx="8227126" cy="3170872"/>
          </a:xfrm>
        </p:spPr>
      </p:pic>
      <p:sp>
        <p:nvSpPr>
          <p:cNvPr id="2" name="Title 1">
            <a:extLst>
              <a:ext uri="{FF2B5EF4-FFF2-40B4-BE49-F238E27FC236}">
                <a16:creationId xmlns:a16="http://schemas.microsoft.com/office/drawing/2014/main" id="{7379D0F4-7585-4FBE-BEC1-FA865B4C300C}"/>
              </a:ext>
            </a:extLst>
          </p:cNvPr>
          <p:cNvSpPr>
            <a:spLocks noGrp="1"/>
          </p:cNvSpPr>
          <p:nvPr>
            <p:ph type="title"/>
          </p:nvPr>
        </p:nvSpPr>
        <p:spPr>
          <a:xfrm>
            <a:off x="654083" y="-368196"/>
            <a:ext cx="10515600" cy="1325563"/>
          </a:xfrm>
        </p:spPr>
        <p:txBody>
          <a:bodyPr/>
          <a:lstStyle/>
          <a:p>
            <a:r>
              <a:rPr lang="en-GB"/>
              <a:t>Becoming more scholarly</a:t>
            </a:r>
          </a:p>
        </p:txBody>
      </p:sp>
    </p:spTree>
    <p:extLst>
      <p:ext uri="{BB962C8B-B14F-4D97-AF65-F5344CB8AC3E}">
        <p14:creationId xmlns:p14="http://schemas.microsoft.com/office/powerpoint/2010/main" val="397587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1DC788-B57A-794A-8919-FF0570826201}"/>
              </a:ext>
            </a:extLst>
          </p:cNvPr>
          <p:cNvSpPr txBox="1"/>
          <p:nvPr/>
        </p:nvSpPr>
        <p:spPr>
          <a:xfrm>
            <a:off x="8239875" y="2305615"/>
            <a:ext cx="3626778" cy="2246769"/>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en-GB" sz="2800">
                <a:latin typeface="Segoe UI Emoji" panose="020B0502040204020203" pitchFamily="34" charset="0"/>
                <a:ea typeface="Segoe UI Emoji" panose="020B0502040204020203" pitchFamily="34" charset="0"/>
                <a:cs typeface="Arial" panose="020B0604020202020204" pitchFamily="34" charset="0"/>
              </a:rPr>
              <a:t>One discipline alone- which one?</a:t>
            </a:r>
          </a:p>
          <a:p>
            <a:pPr marL="285750" indent="-285750">
              <a:buFont typeface="Wingdings" panose="05000000000000000000" pitchFamily="2" charset="2"/>
              <a:buChar char="§"/>
            </a:pPr>
            <a:r>
              <a:rPr lang="en-GB" sz="2800">
                <a:latin typeface="Segoe UI Emoji" panose="020B0502040204020203" pitchFamily="34" charset="0"/>
                <a:ea typeface="Segoe UI Emoji" panose="020B0502040204020203" pitchFamily="34" charset="0"/>
                <a:cs typeface="Arial" panose="020B0604020202020204" pitchFamily="34" charset="0"/>
              </a:rPr>
              <a:t>Bridging question?- which ones</a:t>
            </a:r>
          </a:p>
          <a:p>
            <a:pPr marL="285750" indent="-285750">
              <a:buFont typeface="Wingdings" panose="05000000000000000000" pitchFamily="2" charset="2"/>
              <a:buChar char="§"/>
            </a:pPr>
            <a:r>
              <a:rPr lang="en-GB" sz="2800">
                <a:latin typeface="Segoe UI Emoji" panose="020B0502040204020203" pitchFamily="34" charset="0"/>
                <a:ea typeface="Segoe UI Emoji" panose="020B0502040204020203" pitchFamily="34" charset="0"/>
                <a:cs typeface="Arial" panose="020B0604020202020204" pitchFamily="34" charset="0"/>
              </a:rPr>
              <a:t>Big question?</a:t>
            </a:r>
          </a:p>
        </p:txBody>
      </p:sp>
      <p:sp>
        <p:nvSpPr>
          <p:cNvPr id="4" name="TextBox 3">
            <a:extLst>
              <a:ext uri="{FF2B5EF4-FFF2-40B4-BE49-F238E27FC236}">
                <a16:creationId xmlns:a16="http://schemas.microsoft.com/office/drawing/2014/main" id="{758991FD-48EE-9340-9CB1-E91F1A172AE2}"/>
              </a:ext>
            </a:extLst>
          </p:cNvPr>
          <p:cNvSpPr txBox="1"/>
          <p:nvPr/>
        </p:nvSpPr>
        <p:spPr>
          <a:xfrm>
            <a:off x="370491" y="1626450"/>
            <a:ext cx="7584897" cy="3046988"/>
          </a:xfrm>
          <a:prstGeom prst="rect">
            <a:avLst/>
          </a:prstGeom>
          <a:noFill/>
        </p:spPr>
        <p:txBody>
          <a:bodyPr wrap="square" lIns="91440" tIns="45720" rIns="91440" bIns="45720" anchor="t">
            <a:spAutoFit/>
          </a:bodyPr>
          <a:lstStyle/>
          <a:p>
            <a:r>
              <a:rPr lang="en-GB" sz="2400">
                <a:latin typeface="Segoe UI Emoji" panose="020B0502040204020203" pitchFamily="34" charset="0"/>
                <a:ea typeface="Segoe UI Emoji" panose="020B0502040204020203" pitchFamily="34" charset="0"/>
                <a:cs typeface="Arial" panose="020B0604020202020204" pitchFamily="34" charset="0"/>
              </a:rPr>
              <a:t>1. How do you know that animals respire?</a:t>
            </a:r>
          </a:p>
          <a:p>
            <a:r>
              <a:rPr lang="en-GB" sz="2400">
                <a:latin typeface="Segoe UI Emoji" panose="020B0502040204020203" pitchFamily="34" charset="0"/>
                <a:ea typeface="Segoe UI Emoji" panose="020B0502040204020203" pitchFamily="34" charset="0"/>
                <a:cs typeface="Arial" panose="020B0604020202020204" pitchFamily="34" charset="0"/>
              </a:rPr>
              <a:t>2. How do I know you have a toothache?</a:t>
            </a:r>
          </a:p>
          <a:p>
            <a:r>
              <a:rPr lang="en-GB" sz="2400">
                <a:latin typeface="Segoe UI Emoji" panose="020B0502040204020203" pitchFamily="34" charset="0"/>
                <a:ea typeface="Segoe UI Emoji" panose="020B0502040204020203" pitchFamily="34" charset="0"/>
                <a:cs typeface="Arial" panose="020B0604020202020204" pitchFamily="34" charset="0"/>
              </a:rPr>
              <a:t>3. How do you know that I am in love?</a:t>
            </a:r>
          </a:p>
          <a:p>
            <a:r>
              <a:rPr lang="en-GB" sz="2400">
                <a:latin typeface="Segoe UI Emoji" panose="020B0502040204020203" pitchFamily="34" charset="0"/>
                <a:ea typeface="Segoe UI Emoji" panose="020B0502040204020203" pitchFamily="34" charset="0"/>
                <a:cs typeface="Arial" panose="020B0604020202020204" pitchFamily="34" charset="0"/>
              </a:rPr>
              <a:t>4. How do you know the sun will rise tomorrow?</a:t>
            </a:r>
          </a:p>
          <a:p>
            <a:pPr marL="457200" indent="-457200">
              <a:buAutoNum type="arabicPeriod" startAt="6"/>
            </a:pPr>
            <a:r>
              <a:rPr lang="en-GB" sz="2400">
                <a:latin typeface="Segoe UI Emoji" panose="020B0502040204020203" pitchFamily="34" charset="0"/>
                <a:ea typeface="Segoe UI Emoji" panose="020B0502040204020203" pitchFamily="34" charset="0"/>
                <a:cs typeface="Arial" panose="020B0604020202020204" pitchFamily="34" charset="0"/>
              </a:rPr>
              <a:t>Should wearing masks in public spaces be made mandatory?</a:t>
            </a:r>
          </a:p>
          <a:p>
            <a:pPr marL="457200" indent="-457200">
              <a:buAutoNum type="arabicPeriod" startAt="6"/>
            </a:pPr>
            <a:r>
              <a:rPr lang="en-GB" sz="2400">
                <a:latin typeface="Segoe UI Emoji"/>
                <a:ea typeface="Segoe UI Emoji"/>
                <a:cs typeface="Arial"/>
              </a:rPr>
              <a:t>How do we know global warming is causing climate change? </a:t>
            </a:r>
            <a:endParaRPr lang="en-GB" sz="2400">
              <a:latin typeface="Segoe UI Emoji" panose="020B0502040204020203" pitchFamily="34" charset="0"/>
              <a:ea typeface="Segoe UI Emoji" panose="020B0502040204020203" pitchFamily="34" charset="0"/>
              <a:cs typeface="Arial" panose="020B0604020202020204" pitchFamily="34" charset="0"/>
            </a:endParaRPr>
          </a:p>
        </p:txBody>
      </p:sp>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62025" y="449938"/>
            <a:ext cx="11255433" cy="822129"/>
          </a:xfrm>
        </p:spPr>
        <p:txBody>
          <a:bodyPr>
            <a:normAutofit fontScale="90000"/>
          </a:bodyPr>
          <a:lstStyle/>
          <a:p>
            <a:pPr algn="l"/>
            <a:r>
              <a:rPr lang="en-GB" sz="4000" b="1">
                <a:solidFill>
                  <a:schemeClr val="tx1"/>
                </a:solidFill>
                <a:latin typeface="Segoe UI" panose="020B0502040204020203" pitchFamily="34" charset="0"/>
                <a:ea typeface="Segoe UI Emoji" panose="020B0502040204020203" pitchFamily="34" charset="0"/>
                <a:cs typeface="Segoe UI" panose="020B0502040204020203" pitchFamily="34" charset="0"/>
              </a:rPr>
              <a:t>Which of these questions can be answered by only one discipline?</a:t>
            </a:r>
          </a:p>
        </p:txBody>
      </p:sp>
    </p:spTree>
    <p:custDataLst>
      <p:tags r:id="rId1"/>
    </p:custDataLst>
    <p:extLst>
      <p:ext uri="{BB962C8B-B14F-4D97-AF65-F5344CB8AC3E}">
        <p14:creationId xmlns:p14="http://schemas.microsoft.com/office/powerpoint/2010/main" val="2934798379"/>
      </p:ext>
    </p:extLst>
  </p:cSld>
  <p:clrMapOvr>
    <a:masterClrMapping/>
  </p:clrMapOvr>
  <mc:AlternateContent xmlns:mc="http://schemas.openxmlformats.org/markup-compatibility/2006" xmlns:p14="http://schemas.microsoft.com/office/powerpoint/2010/main">
    <mc:Choice Requires="p14">
      <p:transition p14:dur="10" advTm="185600"/>
    </mc:Choice>
    <mc:Fallback xmlns="">
      <p:transition advTm="1856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red sign with white text&#10;&#10;Description automatically generated with medium confidence">
            <a:extLst>
              <a:ext uri="{FF2B5EF4-FFF2-40B4-BE49-F238E27FC236}">
                <a16:creationId xmlns:a16="http://schemas.microsoft.com/office/drawing/2014/main" id="{75704E45-15F9-4F75-9857-89657CE04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45" y="6111318"/>
            <a:ext cx="2089779" cy="395958"/>
          </a:xfrm>
          <a:prstGeom prst="rect">
            <a:avLst/>
          </a:prstGeom>
        </p:spPr>
      </p:pic>
      <p:sp>
        <p:nvSpPr>
          <p:cNvPr id="20" name="TextBox 19">
            <a:extLst>
              <a:ext uri="{FF2B5EF4-FFF2-40B4-BE49-F238E27FC236}">
                <a16:creationId xmlns:a16="http://schemas.microsoft.com/office/drawing/2014/main" id="{44E4C6B8-09CD-4BD9-B1D7-46B710055294}"/>
              </a:ext>
            </a:extLst>
          </p:cNvPr>
          <p:cNvSpPr txBox="1"/>
          <p:nvPr/>
        </p:nvSpPr>
        <p:spPr>
          <a:xfrm>
            <a:off x="7897984" y="2896930"/>
            <a:ext cx="3294579" cy="2677656"/>
          </a:xfrm>
          <a:prstGeom prst="rect">
            <a:avLst/>
          </a:prstGeom>
          <a:noFill/>
        </p:spPr>
        <p:txBody>
          <a:bodyPr wrap="square" rtlCol="0">
            <a:spAutoFit/>
          </a:bodyPr>
          <a:lstStyle/>
          <a:p>
            <a:r>
              <a:rPr lang="en-GB" sz="3200">
                <a:solidFill>
                  <a:srgbClr val="263682"/>
                </a:solidFill>
                <a:latin typeface="Humnst777 BT" panose="020B0603030504020204" pitchFamily="34" charset="0"/>
              </a:rPr>
              <a:t>Ways of thinking</a:t>
            </a:r>
          </a:p>
          <a:p>
            <a:endParaRPr lang="en-GB" sz="3200" b="1">
              <a:solidFill>
                <a:srgbClr val="263682"/>
              </a:solidFill>
            </a:endParaRPr>
          </a:p>
          <a:p>
            <a:pPr marL="457200" indent="-457200">
              <a:buClr>
                <a:srgbClr val="D41308"/>
              </a:buClr>
              <a:buFont typeface="Arial" panose="020B0604020202020204" pitchFamily="34" charset="0"/>
              <a:buChar char="•"/>
            </a:pPr>
            <a:r>
              <a:rPr lang="en-GB" sz="2400" kern="0">
                <a:latin typeface="Humnst777 Lt BT" panose="020B0402030504020204" pitchFamily="34" charset="0"/>
              </a:rPr>
              <a:t>Objectivity</a:t>
            </a:r>
          </a:p>
          <a:p>
            <a:pPr marL="457200" indent="-457200">
              <a:buClr>
                <a:srgbClr val="D41308"/>
              </a:buClr>
              <a:buFont typeface="Arial" panose="020B0604020202020204" pitchFamily="34" charset="0"/>
              <a:buChar char="•"/>
            </a:pPr>
            <a:r>
              <a:rPr lang="en-GB" sz="2400" kern="0">
                <a:latin typeface="Humnst777 Lt BT" panose="020B0402030504020204" pitchFamily="34" charset="0"/>
              </a:rPr>
              <a:t>Replicability</a:t>
            </a:r>
          </a:p>
          <a:p>
            <a:pPr marL="457200" indent="-457200">
              <a:buClr>
                <a:srgbClr val="D41308"/>
              </a:buClr>
              <a:buFont typeface="Arial" panose="020B0604020202020204" pitchFamily="34" charset="0"/>
              <a:buChar char="•"/>
            </a:pPr>
            <a:r>
              <a:rPr lang="en-GB" sz="2400" kern="0">
                <a:latin typeface="Humnst777 Lt BT" panose="020B0402030504020204" pitchFamily="34" charset="0"/>
              </a:rPr>
              <a:t>Consensus</a:t>
            </a:r>
          </a:p>
          <a:p>
            <a:endParaRPr lang="en-GB" sz="3200" b="1">
              <a:solidFill>
                <a:srgbClr val="263682"/>
              </a:solidFill>
            </a:endParaRPr>
          </a:p>
        </p:txBody>
      </p:sp>
      <p:pic>
        <p:nvPicPr>
          <p:cNvPr id="10" name="Graphic 9" descr="Brain &#10;">
            <a:extLst>
              <a:ext uri="{FF2B5EF4-FFF2-40B4-BE49-F238E27FC236}">
                <a16:creationId xmlns:a16="http://schemas.microsoft.com/office/drawing/2014/main" id="{AB0B512A-A370-4CFE-B818-F6DCBFD303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2693" y="1130123"/>
            <a:ext cx="1508428" cy="1508428"/>
          </a:xfrm>
          <a:prstGeom prst="rect">
            <a:avLst/>
          </a:prstGeom>
        </p:spPr>
      </p:pic>
      <p:sp>
        <p:nvSpPr>
          <p:cNvPr id="19" name="TextBox 18">
            <a:extLst>
              <a:ext uri="{FF2B5EF4-FFF2-40B4-BE49-F238E27FC236}">
                <a16:creationId xmlns:a16="http://schemas.microsoft.com/office/drawing/2014/main" id="{AAEEE53C-DF98-4A52-8301-0DF16C1088DD}"/>
              </a:ext>
            </a:extLst>
          </p:cNvPr>
          <p:cNvSpPr txBox="1"/>
          <p:nvPr/>
        </p:nvSpPr>
        <p:spPr>
          <a:xfrm>
            <a:off x="4598478" y="2879541"/>
            <a:ext cx="2559466" cy="3416320"/>
          </a:xfrm>
          <a:prstGeom prst="rect">
            <a:avLst/>
          </a:prstGeom>
          <a:noFill/>
        </p:spPr>
        <p:txBody>
          <a:bodyPr wrap="square" rtlCol="0">
            <a:spAutoFit/>
          </a:bodyPr>
          <a:lstStyle/>
          <a:p>
            <a:r>
              <a:rPr lang="en-GB" sz="3200">
                <a:solidFill>
                  <a:srgbClr val="263682"/>
                </a:solidFill>
                <a:latin typeface="Humnst777 BT" panose="020B0603030504020204" pitchFamily="34" charset="0"/>
              </a:rPr>
              <a:t>Methods</a:t>
            </a:r>
          </a:p>
          <a:p>
            <a:endParaRPr lang="en-GB" sz="3200" b="1">
              <a:solidFill>
                <a:srgbClr val="263682"/>
              </a:solidFill>
            </a:endParaRPr>
          </a:p>
          <a:p>
            <a:pPr marL="342900" indent="-342900">
              <a:buClr>
                <a:srgbClr val="D41308"/>
              </a:buClr>
              <a:buFont typeface="Arial" panose="020B0604020202020204" pitchFamily="34" charset="0"/>
              <a:buChar char="•"/>
            </a:pPr>
            <a:r>
              <a:rPr lang="en-GB" sz="2400" kern="0">
                <a:latin typeface="Humnst777 Lt BT" panose="020B0402030504020204" pitchFamily="34" charset="0"/>
              </a:rPr>
              <a:t>Hypothesis</a:t>
            </a:r>
          </a:p>
          <a:p>
            <a:pPr marL="342900" indent="-342900">
              <a:buClr>
                <a:srgbClr val="D41308"/>
              </a:buClr>
              <a:buFont typeface="Arial" panose="020B0604020202020204" pitchFamily="34" charset="0"/>
              <a:buChar char="•"/>
            </a:pPr>
            <a:r>
              <a:rPr lang="en-GB" sz="2400" kern="0">
                <a:latin typeface="Humnst777 Lt BT" panose="020B0402030504020204" pitchFamily="34" charset="0"/>
              </a:rPr>
              <a:t>Observation</a:t>
            </a:r>
          </a:p>
          <a:p>
            <a:pPr marL="342900" indent="-342900">
              <a:buClr>
                <a:srgbClr val="D41308"/>
              </a:buClr>
              <a:buFont typeface="Arial" panose="020B0604020202020204" pitchFamily="34" charset="0"/>
              <a:buChar char="•"/>
            </a:pPr>
            <a:r>
              <a:rPr lang="en-GB" sz="2400" kern="0">
                <a:latin typeface="Humnst777 Lt BT" panose="020B0402030504020204" pitchFamily="34" charset="0"/>
              </a:rPr>
              <a:t>Data collection</a:t>
            </a:r>
          </a:p>
          <a:p>
            <a:pPr marL="342900" indent="-342900">
              <a:buClr>
                <a:srgbClr val="D41308"/>
              </a:buClr>
              <a:buFont typeface="Arial" panose="020B0604020202020204" pitchFamily="34" charset="0"/>
              <a:buChar char="•"/>
            </a:pPr>
            <a:r>
              <a:rPr lang="en-GB" sz="2400" kern="0">
                <a:latin typeface="Humnst777 Lt BT" panose="020B0402030504020204" pitchFamily="34" charset="0"/>
              </a:rPr>
              <a:t>Analysis</a:t>
            </a:r>
          </a:p>
          <a:p>
            <a:pPr marL="342900" indent="-342900">
              <a:buClr>
                <a:srgbClr val="D41308"/>
              </a:buClr>
              <a:buFont typeface="Arial" panose="020B0604020202020204" pitchFamily="34" charset="0"/>
              <a:buChar char="•"/>
            </a:pPr>
            <a:r>
              <a:rPr lang="en-GB" sz="2400" kern="0">
                <a:latin typeface="Humnst777 Lt BT" panose="020B0402030504020204" pitchFamily="34" charset="0"/>
              </a:rPr>
              <a:t>Proof/evidence</a:t>
            </a:r>
          </a:p>
          <a:p>
            <a:endParaRPr lang="en-GB" sz="3200" b="1">
              <a:solidFill>
                <a:srgbClr val="263682"/>
              </a:solidFill>
            </a:endParaRPr>
          </a:p>
        </p:txBody>
      </p:sp>
      <p:pic>
        <p:nvPicPr>
          <p:cNvPr id="9" name="Graphic 8" descr="picture of a document with text on it.">
            <a:extLst>
              <a:ext uri="{FF2B5EF4-FFF2-40B4-BE49-F238E27FC236}">
                <a16:creationId xmlns:a16="http://schemas.microsoft.com/office/drawing/2014/main" id="{8DC00AAC-D5E4-4A40-AA2B-2B0BB3DD34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2712" y="1274098"/>
            <a:ext cx="1364453" cy="1364453"/>
          </a:xfrm>
          <a:prstGeom prst="rect">
            <a:avLst/>
          </a:prstGeom>
        </p:spPr>
      </p:pic>
      <p:sp>
        <p:nvSpPr>
          <p:cNvPr id="15" name="TextBox 14">
            <a:extLst>
              <a:ext uri="{FF2B5EF4-FFF2-40B4-BE49-F238E27FC236}">
                <a16:creationId xmlns:a16="http://schemas.microsoft.com/office/drawing/2014/main" id="{9EE948AF-252F-44A0-B045-D44CA727C907}"/>
              </a:ext>
            </a:extLst>
          </p:cNvPr>
          <p:cNvSpPr txBox="1"/>
          <p:nvPr/>
        </p:nvSpPr>
        <p:spPr>
          <a:xfrm>
            <a:off x="1244807" y="2879541"/>
            <a:ext cx="2434643" cy="2554545"/>
          </a:xfrm>
          <a:prstGeom prst="rect">
            <a:avLst/>
          </a:prstGeom>
          <a:noFill/>
        </p:spPr>
        <p:txBody>
          <a:bodyPr wrap="square" rtlCol="0">
            <a:spAutoFit/>
          </a:bodyPr>
          <a:lstStyle/>
          <a:p>
            <a:r>
              <a:rPr lang="en-GB" sz="3200">
                <a:solidFill>
                  <a:srgbClr val="263682"/>
                </a:solidFill>
                <a:latin typeface="Humnst777 BT" panose="020B0603030504020204" pitchFamily="34" charset="0"/>
              </a:rPr>
              <a:t>Questions</a:t>
            </a:r>
          </a:p>
          <a:p>
            <a:endParaRPr lang="en-GB" sz="3200" b="1">
              <a:solidFill>
                <a:srgbClr val="263682"/>
              </a:solidFill>
            </a:endParaRPr>
          </a:p>
          <a:p>
            <a:r>
              <a:rPr lang="en-GB" sz="2400">
                <a:latin typeface="Humnst777 Lt BT" panose="020B0402030504020204" pitchFamily="34" charset="0"/>
              </a:rPr>
              <a:t>Questions which investigate the nature of the world around us</a:t>
            </a:r>
          </a:p>
        </p:txBody>
      </p:sp>
      <p:pic>
        <p:nvPicPr>
          <p:cNvPr id="12" name="Graphic 11" descr="Question Mark ">
            <a:extLst>
              <a:ext uri="{FF2B5EF4-FFF2-40B4-BE49-F238E27FC236}">
                <a16:creationId xmlns:a16="http://schemas.microsoft.com/office/drawing/2014/main" id="{FC2CFC10-CCBB-425F-87D8-47357F7836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8097" y="1299479"/>
            <a:ext cx="1259088" cy="1259088"/>
          </a:xfrm>
          <a:prstGeom prst="rect">
            <a:avLst/>
          </a:prstGeom>
        </p:spPr>
      </p:pic>
      <p:sp>
        <p:nvSpPr>
          <p:cNvPr id="3" name="Title 2">
            <a:extLst>
              <a:ext uri="{FF2B5EF4-FFF2-40B4-BE49-F238E27FC236}">
                <a16:creationId xmlns:a16="http://schemas.microsoft.com/office/drawing/2014/main" id="{35CD24E0-E8CE-4025-A3B7-0C727B8182A2}"/>
              </a:ext>
            </a:extLst>
          </p:cNvPr>
          <p:cNvSpPr>
            <a:spLocks noGrp="1"/>
          </p:cNvSpPr>
          <p:nvPr>
            <p:ph type="title"/>
          </p:nvPr>
        </p:nvSpPr>
        <p:spPr>
          <a:xfrm>
            <a:off x="620411" y="-51465"/>
            <a:ext cx="10515600" cy="1325563"/>
          </a:xfrm>
        </p:spPr>
        <p:txBody>
          <a:bodyPr>
            <a:normAutofit/>
          </a:bodyPr>
          <a:lstStyle/>
          <a:p>
            <a:r>
              <a:rPr lang="en-GB" sz="2800" dirty="0"/>
              <a:t>Appreciating the distinctiveness of an individual discipline.</a:t>
            </a:r>
          </a:p>
        </p:txBody>
      </p:sp>
    </p:spTree>
    <p:extLst>
      <p:ext uri="{BB962C8B-B14F-4D97-AF65-F5344CB8AC3E}">
        <p14:creationId xmlns:p14="http://schemas.microsoft.com/office/powerpoint/2010/main" val="349523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77E59-6CD1-40A8-B65F-A87239135349}"/>
              </a:ext>
            </a:extLst>
          </p:cNvPr>
          <p:cNvSpPr txBox="1"/>
          <p:nvPr/>
        </p:nvSpPr>
        <p:spPr>
          <a:xfrm>
            <a:off x="7315123" y="2066442"/>
            <a:ext cx="4831080" cy="2031325"/>
          </a:xfrm>
          <a:prstGeom prst="rect">
            <a:avLst/>
          </a:prstGeom>
          <a:noFill/>
        </p:spPr>
        <p:txBody>
          <a:bodyPr wrap="square" rtlCol="0">
            <a:spAutoFit/>
          </a:bodyPr>
          <a:lstStyle/>
          <a:p>
            <a:r>
              <a:rPr lang="en-GB"/>
              <a:t>We Can use the discipline wheel to identify which subjects inform a complete answer to our big questions. This will not always be static so once you and your students develop confidence with this, you can introduce a blank discipline wheel and get your students to work out which disciplines are relevant. </a:t>
            </a:r>
          </a:p>
        </p:txBody>
      </p:sp>
      <p:pic>
        <p:nvPicPr>
          <p:cNvPr id="1026" name="Picture 2" descr="The LASAR 2020 Conference | Epistemic Insight">
            <a:extLst>
              <a:ext uri="{FF2B5EF4-FFF2-40B4-BE49-F238E27FC236}">
                <a16:creationId xmlns:a16="http://schemas.microsoft.com/office/drawing/2014/main" id="{8801AFE2-CCA0-4C02-8CF9-22A961699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7" y="1526612"/>
            <a:ext cx="5896308" cy="47894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63B56B9-BC69-4296-B8FE-2FC90E66385F}"/>
              </a:ext>
            </a:extLst>
          </p:cNvPr>
          <p:cNvSpPr>
            <a:spLocks noGrp="1"/>
          </p:cNvSpPr>
          <p:nvPr>
            <p:ph type="title"/>
          </p:nvPr>
        </p:nvSpPr>
        <p:spPr>
          <a:xfrm>
            <a:off x="448887" y="266007"/>
            <a:ext cx="11505053" cy="822129"/>
          </a:xfrm>
        </p:spPr>
        <p:txBody>
          <a:bodyPr>
            <a:normAutofit fontScale="90000"/>
          </a:bodyPr>
          <a:lstStyle/>
          <a:p>
            <a:r>
              <a:rPr lang="en-GB" sz="4000" b="1">
                <a:solidFill>
                  <a:schemeClr val="tx1"/>
                </a:solidFill>
                <a:latin typeface="Segoe UI"/>
                <a:ea typeface="Segoe UI Emoji"/>
                <a:cs typeface="Segoe UI"/>
              </a:rPr>
              <a:t>How do we seek to solve big questions? The discipline wheel</a:t>
            </a:r>
          </a:p>
        </p:txBody>
      </p:sp>
    </p:spTree>
    <p:extLst>
      <p:ext uri="{BB962C8B-B14F-4D97-AF65-F5344CB8AC3E}">
        <p14:creationId xmlns:p14="http://schemas.microsoft.com/office/powerpoint/2010/main" val="811884312"/>
      </p:ext>
    </p:extLst>
  </p:cSld>
  <p:clrMapOvr>
    <a:masterClrMapping/>
  </p:clrMapOvr>
  <mc:AlternateContent xmlns:mc="http://schemas.openxmlformats.org/markup-compatibility/2006" xmlns:p14="http://schemas.microsoft.com/office/powerpoint/2010/main">
    <mc:Choice Requires="p14">
      <p:transition p14:dur="10" advTm="28868"/>
    </mc:Choice>
    <mc:Fallback xmlns="">
      <p:transition advTm="288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oney bee pollen">
            <a:extLst>
              <a:ext uri="{FF2B5EF4-FFF2-40B4-BE49-F238E27FC236}">
                <a16:creationId xmlns:a16="http://schemas.microsoft.com/office/drawing/2014/main" id="{AAA8F456-147A-41E3-91E1-61C575204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467" y="3537341"/>
            <a:ext cx="4228040" cy="31190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FA32DE-9EA1-4950-A2A0-C6373B5F6EE0}"/>
              </a:ext>
            </a:extLst>
          </p:cNvPr>
          <p:cNvSpPr txBox="1"/>
          <p:nvPr/>
        </p:nvSpPr>
        <p:spPr>
          <a:xfrm>
            <a:off x="1100667" y="1487488"/>
            <a:ext cx="10134600" cy="1200329"/>
          </a:xfrm>
          <a:prstGeom prst="rect">
            <a:avLst/>
          </a:prstGeom>
          <a:noFill/>
        </p:spPr>
        <p:txBody>
          <a:bodyPr wrap="square" rtlCol="0">
            <a:spAutoFit/>
          </a:bodyPr>
          <a:lstStyle/>
          <a:p>
            <a:r>
              <a:rPr lang="en-GB" sz="3600"/>
              <a:t>Even if I don’t like honey, should  I care if the honeybees die out?</a:t>
            </a:r>
          </a:p>
        </p:txBody>
      </p:sp>
      <p:pic>
        <p:nvPicPr>
          <p:cNvPr id="1028" name="Picture 4" descr="See the source image">
            <a:extLst>
              <a:ext uri="{FF2B5EF4-FFF2-40B4-BE49-F238E27FC236}">
                <a16:creationId xmlns:a16="http://schemas.microsoft.com/office/drawing/2014/main" id="{6B9F267A-BFB9-4839-BF11-1C7CD5963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568" y="3520546"/>
            <a:ext cx="4762500" cy="3152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93CCF4-F62B-49AA-85BA-A73685F1B95D}"/>
              </a:ext>
            </a:extLst>
          </p:cNvPr>
          <p:cNvSpPr>
            <a:spLocks noGrp="1"/>
          </p:cNvSpPr>
          <p:nvPr>
            <p:ph type="title"/>
          </p:nvPr>
        </p:nvSpPr>
        <p:spPr/>
        <p:txBody>
          <a:bodyPr/>
          <a:lstStyle/>
          <a:p>
            <a:r>
              <a:rPr lang="en-GB"/>
              <a:t>A new big question</a:t>
            </a:r>
          </a:p>
        </p:txBody>
      </p:sp>
    </p:spTree>
    <p:extLst>
      <p:ext uri="{BB962C8B-B14F-4D97-AF65-F5344CB8AC3E}">
        <p14:creationId xmlns:p14="http://schemas.microsoft.com/office/powerpoint/2010/main" val="113672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ta in Everyday Life: Are Honey Bees on the Decline? | PQ Systems -  Quality Blog">
            <a:extLst>
              <a:ext uri="{FF2B5EF4-FFF2-40B4-BE49-F238E27FC236}">
                <a16:creationId xmlns:a16="http://schemas.microsoft.com/office/drawing/2014/main" id="{92ACFCC5-B76B-4736-B65E-001653A9D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894" y="1150748"/>
            <a:ext cx="6450106" cy="5707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ciphering the mysterious decline of honey bees">
            <a:extLst>
              <a:ext uri="{FF2B5EF4-FFF2-40B4-BE49-F238E27FC236}">
                <a16:creationId xmlns:a16="http://schemas.microsoft.com/office/drawing/2014/main" id="{B5579253-4594-4A3F-A6C2-55D94FF4E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3" y="1300774"/>
            <a:ext cx="5624331" cy="5700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9F2479-6C56-43F7-B85B-C794E36C8D74}"/>
              </a:ext>
            </a:extLst>
          </p:cNvPr>
          <p:cNvSpPr>
            <a:spLocks noGrp="1"/>
          </p:cNvSpPr>
          <p:nvPr>
            <p:ph type="title"/>
          </p:nvPr>
        </p:nvSpPr>
        <p:spPr>
          <a:xfrm>
            <a:off x="838200" y="-24789"/>
            <a:ext cx="10515600" cy="1325563"/>
          </a:xfrm>
        </p:spPr>
        <p:txBody>
          <a:bodyPr/>
          <a:lstStyle/>
          <a:p>
            <a:r>
              <a:rPr lang="en-GB"/>
              <a:t>Graphs on honey bee population a mathematical lens?</a:t>
            </a:r>
          </a:p>
        </p:txBody>
      </p:sp>
    </p:spTree>
    <p:extLst>
      <p:ext uri="{BB962C8B-B14F-4D97-AF65-F5344CB8AC3E}">
        <p14:creationId xmlns:p14="http://schemas.microsoft.com/office/powerpoint/2010/main" val="28691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of a headline that reads World Bee day: What will happen in the ees die out?&#10;">
            <a:extLst>
              <a:ext uri="{FF2B5EF4-FFF2-40B4-BE49-F238E27FC236}">
                <a16:creationId xmlns:a16="http://schemas.microsoft.com/office/drawing/2014/main" id="{3DF1C987-4D5F-4BA0-B6C0-E7AFAD297622}"/>
              </a:ext>
            </a:extLst>
          </p:cNvPr>
          <p:cNvPicPr>
            <a:picLocks noChangeAspect="1"/>
          </p:cNvPicPr>
          <p:nvPr/>
        </p:nvPicPr>
        <p:blipFill rotWithShape="1">
          <a:blip r:embed="rId2"/>
          <a:srcRect l="7313" t="27570" r="9523" b="30848"/>
          <a:stretch/>
        </p:blipFill>
        <p:spPr>
          <a:xfrm>
            <a:off x="125199" y="2487667"/>
            <a:ext cx="11653513" cy="3884504"/>
          </a:xfrm>
          <a:prstGeom prst="rect">
            <a:avLst/>
          </a:prstGeom>
        </p:spPr>
      </p:pic>
      <p:pic>
        <p:nvPicPr>
          <p:cNvPr id="7" name="Picture 6" descr="Nrespaper article from the independent">
            <a:extLst>
              <a:ext uri="{FF2B5EF4-FFF2-40B4-BE49-F238E27FC236}">
                <a16:creationId xmlns:a16="http://schemas.microsoft.com/office/drawing/2014/main" id="{CD193B6B-0648-4F13-A545-CDAA70F35AB3}"/>
              </a:ext>
            </a:extLst>
          </p:cNvPr>
          <p:cNvPicPr>
            <a:picLocks noChangeAspect="1"/>
          </p:cNvPicPr>
          <p:nvPr/>
        </p:nvPicPr>
        <p:blipFill rotWithShape="1">
          <a:blip r:embed="rId2"/>
          <a:srcRect l="82" t="9040" r="76566" b="84977"/>
          <a:stretch/>
        </p:blipFill>
        <p:spPr>
          <a:xfrm>
            <a:off x="413288" y="1266107"/>
            <a:ext cx="6736518" cy="1150748"/>
          </a:xfrm>
          <a:prstGeom prst="rect">
            <a:avLst/>
          </a:prstGeom>
        </p:spPr>
      </p:pic>
      <p:sp>
        <p:nvSpPr>
          <p:cNvPr id="4" name="TextBox 3">
            <a:extLst>
              <a:ext uri="{FF2B5EF4-FFF2-40B4-BE49-F238E27FC236}">
                <a16:creationId xmlns:a16="http://schemas.microsoft.com/office/drawing/2014/main" id="{E6613DB2-93A5-425B-8AA7-928BEF238A03}"/>
              </a:ext>
            </a:extLst>
          </p:cNvPr>
          <p:cNvSpPr txBox="1"/>
          <p:nvPr/>
        </p:nvSpPr>
        <p:spPr>
          <a:xfrm>
            <a:off x="7758953" y="766482"/>
            <a:ext cx="1797287" cy="369332"/>
          </a:xfrm>
          <a:prstGeom prst="rect">
            <a:avLst/>
          </a:prstGeom>
          <a:noFill/>
        </p:spPr>
        <p:txBody>
          <a:bodyPr wrap="none" rtlCol="0">
            <a:spAutoFit/>
          </a:bodyPr>
          <a:lstStyle/>
          <a:p>
            <a:r>
              <a:rPr lang="en-GB"/>
              <a:t>Cockburn, (2021)</a:t>
            </a:r>
          </a:p>
        </p:txBody>
      </p:sp>
      <p:sp>
        <p:nvSpPr>
          <p:cNvPr id="2" name="Title 1">
            <a:extLst>
              <a:ext uri="{FF2B5EF4-FFF2-40B4-BE49-F238E27FC236}">
                <a16:creationId xmlns:a16="http://schemas.microsoft.com/office/drawing/2014/main" id="{25255CE0-11FA-4ED3-979B-F484ADC97D86}"/>
              </a:ext>
            </a:extLst>
          </p:cNvPr>
          <p:cNvSpPr>
            <a:spLocks noGrp="1"/>
          </p:cNvSpPr>
          <p:nvPr>
            <p:ph type="ctrTitle"/>
          </p:nvPr>
        </p:nvSpPr>
        <p:spPr>
          <a:xfrm>
            <a:off x="-486404" y="-1266354"/>
            <a:ext cx="9144000" cy="2387600"/>
          </a:xfrm>
        </p:spPr>
        <p:txBody>
          <a:bodyPr/>
          <a:lstStyle/>
          <a:p>
            <a:r>
              <a:rPr lang="en-GB" dirty="0"/>
              <a:t>Bees in the news</a:t>
            </a:r>
          </a:p>
        </p:txBody>
      </p:sp>
    </p:spTree>
    <p:extLst>
      <p:ext uri="{BB962C8B-B14F-4D97-AF65-F5344CB8AC3E}">
        <p14:creationId xmlns:p14="http://schemas.microsoft.com/office/powerpoint/2010/main" val="16040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9|2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62F80DC2C1214A831CE6D71D68C7D7" ma:contentTypeVersion="14" ma:contentTypeDescription="Create a new document." ma:contentTypeScope="" ma:versionID="e2ce67d061a3bddf455d337dd0147f60">
  <xsd:schema xmlns:xsd="http://www.w3.org/2001/XMLSchema" xmlns:xs="http://www.w3.org/2001/XMLSchema" xmlns:p="http://schemas.microsoft.com/office/2006/metadata/properties" xmlns:ns2="41630908-7b3e-4941-83e6-af37a40dc51b" xmlns:ns3="a9596f9c-41d5-4e0a-a632-1d6b799ad79c" targetNamespace="http://schemas.microsoft.com/office/2006/metadata/properties" ma:root="true" ma:fieldsID="e63762f49a536fbce35aa6bda474ae28" ns2:_="" ns3:_="">
    <xsd:import namespace="41630908-7b3e-4941-83e6-af37a40dc51b"/>
    <xsd:import namespace="a9596f9c-41d5-4e0a-a632-1d6b799ad7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30908-7b3e-4941-83e6-af37a40dc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ae5fb22-0559-4a01-99f6-a695058b864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596f9c-41d5-4e0a-a632-1d6b799ad7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fe45fd1-65eb-4579-9854-4a8463082a99}" ma:internalName="TaxCatchAll" ma:showField="CatchAllData" ma:web="a9596f9c-41d5-4e0a-a632-1d6b799ad7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630908-7b3e-4941-83e6-af37a40dc51b">
      <Terms xmlns="http://schemas.microsoft.com/office/infopath/2007/PartnerControls"/>
    </lcf76f155ced4ddcb4097134ff3c332f>
    <TaxCatchAll xmlns="a9596f9c-41d5-4e0a-a632-1d6b799ad7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04FB68-E16D-4B84-9772-15527E9EC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630908-7b3e-4941-83e6-af37a40dc51b"/>
    <ds:schemaRef ds:uri="a9596f9c-41d5-4e0a-a632-1d6b799ad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26D19F-78CF-4FD8-9678-CFA89FDE5E95}">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41630908-7b3e-4941-83e6-af37a40dc51b"/>
    <ds:schemaRef ds:uri="http://schemas.microsoft.com/office/2006/documentManagement/types"/>
    <ds:schemaRef ds:uri="http://purl.org/dc/dcmitype/"/>
    <ds:schemaRef ds:uri="a9596f9c-41d5-4e0a-a632-1d6b799ad79c"/>
    <ds:schemaRef ds:uri="http://www.w3.org/XML/1998/namespace"/>
  </ds:schemaRefs>
</ds:datastoreItem>
</file>

<file path=customXml/itemProps3.xml><?xml version="1.0" encoding="utf-8"?>
<ds:datastoreItem xmlns:ds="http://schemas.openxmlformats.org/officeDocument/2006/customXml" ds:itemID="{12603157-8C82-44F4-97A8-2BA1936027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1014</Words>
  <Application>Microsoft Office PowerPoint</Application>
  <PresentationFormat>Widescreen</PresentationFormat>
  <Paragraphs>99</Paragraphs>
  <Slides>24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Humnst777 BT</vt:lpstr>
      <vt:lpstr>Humnst777 Lt BT</vt:lpstr>
      <vt:lpstr>Segoe UI</vt:lpstr>
      <vt:lpstr>Segoe UI Emoji</vt:lpstr>
      <vt:lpstr>Wingdings</vt:lpstr>
      <vt:lpstr>Office Theme</vt:lpstr>
      <vt:lpstr>Office Theme</vt:lpstr>
      <vt:lpstr>big questions; and their ability to plan across a number of different subjects? </vt:lpstr>
      <vt:lpstr>Introducing big questions</vt:lpstr>
      <vt:lpstr>Becoming more scholarly</vt:lpstr>
      <vt:lpstr>Which of these questions can be answered by only one discipline?</vt:lpstr>
      <vt:lpstr>Appreciating the distinctiveness of an individual discipline.</vt:lpstr>
      <vt:lpstr>How do we seek to solve big questions? The discipline wheel</vt:lpstr>
      <vt:lpstr>A new big question</vt:lpstr>
      <vt:lpstr>Graphs on honey bee population a mathematical lens?</vt:lpstr>
      <vt:lpstr>Bees in the news</vt:lpstr>
      <vt:lpstr>Big questions linked to real world problems: Sustainability. UN SDGs</vt:lpstr>
      <vt:lpstr>Task </vt:lpstr>
      <vt:lpstr>English LKS2</vt:lpstr>
      <vt:lpstr>                                            Maths LKS2</vt:lpstr>
      <vt:lpstr>Science LKS2</vt:lpstr>
      <vt:lpstr>Science cont.</vt:lpstr>
      <vt:lpstr>Music</vt:lpstr>
      <vt:lpstr>Computing</vt:lpstr>
      <vt:lpstr>                                                DT KS2</vt:lpstr>
      <vt:lpstr>Art and cooking</vt:lpstr>
      <vt:lpstr>Geography</vt:lpstr>
      <vt:lpstr>Geography</vt:lpstr>
      <vt:lpstr>History</vt:lpstr>
      <vt:lpstr>Task 2 Use the following prompts to identify the resources you would use to answer your big question</vt:lpstr>
      <vt:lpstr>Plenary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questions; and their ability to plan across a number of different subjects?</dc:title>
  <dc:creator>Robert Campbell</dc:creator>
  <cp:lastModifiedBy>Robert Campbell</cp:lastModifiedBy>
  <cp:revision>5</cp:revision>
  <dcterms:created xsi:type="dcterms:W3CDTF">2022-02-14T12:09:33Z</dcterms:created>
  <dcterms:modified xsi:type="dcterms:W3CDTF">2022-07-12T20:16:58Z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0x0101005D62F80DC2C1214A831CE6D71D68C7D7</vt:lpwstr>
  </property>
</Properties>
</file>