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1311" r:id="rId3"/>
    <p:sldId id="1322" r:id="rId4"/>
    <p:sldId id="1324" r:id="rId5"/>
    <p:sldId id="1323" r:id="rId6"/>
    <p:sldId id="1312" r:id="rId7"/>
    <p:sldId id="1313" r:id="rId8"/>
    <p:sldId id="1315" r:id="rId9"/>
    <p:sldId id="1314" r:id="rId10"/>
    <p:sldId id="1316" r:id="rId11"/>
    <p:sldId id="1317" r:id="rId12"/>
    <p:sldId id="1318" r:id="rId13"/>
    <p:sldId id="1319" r:id="rId14"/>
    <p:sldId id="1320" r:id="rId15"/>
    <p:sldId id="1321" r:id="rId16"/>
    <p:sldId id="1326" r:id="rId17"/>
    <p:sldId id="132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210E1-C33D-49AC-91C9-D963805BE1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C2BB6F5-47D9-435D-90A4-7CB8853CA2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1AB7A8-6D49-40E5-AB74-4C3E420DFB02}"/>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5" name="Footer Placeholder 4">
            <a:extLst>
              <a:ext uri="{FF2B5EF4-FFF2-40B4-BE49-F238E27FC236}">
                <a16:creationId xmlns:a16="http://schemas.microsoft.com/office/drawing/2014/main" id="{514C61D9-6997-485F-97BE-14DD762D68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20038-DB75-4B17-8FD0-BA41A0EA4CF0}"/>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331709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B6954-4045-4637-A272-0462805220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4A5796-36F3-4F3C-923B-0962DC37C52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D2FCB4-3957-4A0A-BE80-1C4617892FF1}"/>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5" name="Footer Placeholder 4">
            <a:extLst>
              <a:ext uri="{FF2B5EF4-FFF2-40B4-BE49-F238E27FC236}">
                <a16:creationId xmlns:a16="http://schemas.microsoft.com/office/drawing/2014/main" id="{13435E74-3159-4D69-A618-DA70463F23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D989D5-46EC-47CF-87B6-16458E0B9375}"/>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31062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B2A46C-BAE0-4D3A-B8C2-21501737FD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4084A3-DE77-4172-92B3-EE9B200FC1A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90F294-F37E-4DEA-8BB4-19817B7860C6}"/>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5" name="Footer Placeholder 4">
            <a:extLst>
              <a:ext uri="{FF2B5EF4-FFF2-40B4-BE49-F238E27FC236}">
                <a16:creationId xmlns:a16="http://schemas.microsoft.com/office/drawing/2014/main" id="{3B770443-216F-4145-9FE1-1CE6962BF8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7D5D40-F68E-482C-B1BD-E1F88F305346}"/>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1037041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FDCB4-04F1-28CD-88A2-EF0319D88C5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A4076C2-1577-9E8F-506D-8A54EF4835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506AB21-6B23-3509-2366-303568703A14}"/>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5" name="Footer Placeholder 4">
            <a:extLst>
              <a:ext uri="{FF2B5EF4-FFF2-40B4-BE49-F238E27FC236}">
                <a16:creationId xmlns:a16="http://schemas.microsoft.com/office/drawing/2014/main" id="{827C0752-9CF8-2F3E-2A15-67F08C110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AD1B6-AD74-DD6E-8416-2596A7B9A4BF}"/>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829064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7355-19AF-BA58-7872-75E574044D5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32A3AF7-E972-1E0A-67A1-EF6E69B8EDB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FC81850-E4F7-998D-8C8C-43569AD10BB5}"/>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5" name="Footer Placeholder 4">
            <a:extLst>
              <a:ext uri="{FF2B5EF4-FFF2-40B4-BE49-F238E27FC236}">
                <a16:creationId xmlns:a16="http://schemas.microsoft.com/office/drawing/2014/main" id="{910706E5-1636-10B1-057A-E7DE2514C5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91A3BC-0652-FF01-FE0B-1EF16BA9F29C}"/>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2513275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F2C19-9AA7-D3A2-6F4D-6BD05227AC2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B2CFA11-B5ED-3C9F-F538-3EE1980CD5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8B37105-3DBB-AE1C-2BEE-DB289FA53FD0}"/>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5" name="Footer Placeholder 4">
            <a:extLst>
              <a:ext uri="{FF2B5EF4-FFF2-40B4-BE49-F238E27FC236}">
                <a16:creationId xmlns:a16="http://schemas.microsoft.com/office/drawing/2014/main" id="{C882200F-7D08-C732-0F58-D25513E14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0A059F-0FD8-AD94-AB22-D82048E68E8B}"/>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2611791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6B6F7-5123-95B6-E3FB-8C6F89F433D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C452A5C-5CFC-C8FA-B941-5E479FFDFC6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FD3873E-A8E8-087D-32FD-7FF70069F8F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DEBF8F4-3AFE-7A56-23CE-DF27C6E53594}"/>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6" name="Footer Placeholder 5">
            <a:extLst>
              <a:ext uri="{FF2B5EF4-FFF2-40B4-BE49-F238E27FC236}">
                <a16:creationId xmlns:a16="http://schemas.microsoft.com/office/drawing/2014/main" id="{B5B29A8B-6160-4850-C9EC-A9412A4116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EB33EF-6F67-1606-207C-695CFD6B2D54}"/>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3515392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7FB66-36E2-ED04-9F06-A47CD5747D9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D869491-3E87-BA64-6055-82CF4A1CA7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84D0672-F55C-B32D-CA34-BDED5307571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B77A198-9775-9A8A-C6AF-C5A19D6BCB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66655B0-96A2-9B7B-1B11-662D51AF065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3D1450F-3AF3-5057-B983-412C11AA5CE2}"/>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8" name="Footer Placeholder 7">
            <a:extLst>
              <a:ext uri="{FF2B5EF4-FFF2-40B4-BE49-F238E27FC236}">
                <a16:creationId xmlns:a16="http://schemas.microsoft.com/office/drawing/2014/main" id="{AA623822-85F9-102A-450F-EC13DC592F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671AFC-50F2-672E-33B3-6689DAD0C66F}"/>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3354878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67880-EEE9-E8B2-9E2F-625979E6AEC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FA020DD-6917-4B37-C131-009A0535CD56}"/>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4" name="Footer Placeholder 3">
            <a:extLst>
              <a:ext uri="{FF2B5EF4-FFF2-40B4-BE49-F238E27FC236}">
                <a16:creationId xmlns:a16="http://schemas.microsoft.com/office/drawing/2014/main" id="{28385809-6340-91B7-A021-6BDD733848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D87CEF-4856-4673-9013-4BBA05BA2B4B}"/>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10581805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C1F3FC-527D-8ABB-FF6C-68DF06C5DEA0}"/>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3" name="Footer Placeholder 2">
            <a:extLst>
              <a:ext uri="{FF2B5EF4-FFF2-40B4-BE49-F238E27FC236}">
                <a16:creationId xmlns:a16="http://schemas.microsoft.com/office/drawing/2014/main" id="{EC79D14A-364D-3332-88D0-0397869A55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893F1B-52AB-7E13-6896-AEF145C83977}"/>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3250664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07CD-3247-FE97-D99A-057B9EAD6B0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57323BA-A76B-2450-E507-362A2FB330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AE04242-B3C7-D000-59FF-8609D8CB7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F100E2A-2745-F1C8-352A-C797551597B9}"/>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6" name="Footer Placeholder 5">
            <a:extLst>
              <a:ext uri="{FF2B5EF4-FFF2-40B4-BE49-F238E27FC236}">
                <a16:creationId xmlns:a16="http://schemas.microsoft.com/office/drawing/2014/main" id="{759F8CAD-735C-4D9D-F4A3-7E08273904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1E9E88-75A0-10BE-302D-B35B77EF4B7C}"/>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155965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71004-8EAA-4224-B947-88E4206A5A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D015F7-09B9-47BE-9865-B9E9556CEF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D6378C-FD53-406C-BA3F-4A262964FC22}"/>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5" name="Footer Placeholder 4">
            <a:extLst>
              <a:ext uri="{FF2B5EF4-FFF2-40B4-BE49-F238E27FC236}">
                <a16:creationId xmlns:a16="http://schemas.microsoft.com/office/drawing/2014/main" id="{0FD4D2F0-F541-4127-B1BF-5F2D14B836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AA8D29-BD95-4D21-A208-88C6578643BD}"/>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3278308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1EE-B59F-C7E5-E527-5D4399BEF37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09E6E91-C5D5-BC66-1DD9-894BE3362D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F99989-0053-ABA3-6777-C474513710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436495F-4DE1-8C9F-402E-AC12B10776F3}"/>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6" name="Footer Placeholder 5">
            <a:extLst>
              <a:ext uri="{FF2B5EF4-FFF2-40B4-BE49-F238E27FC236}">
                <a16:creationId xmlns:a16="http://schemas.microsoft.com/office/drawing/2014/main" id="{E6383E70-E5AD-1A90-40CA-33A44FEB1F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E94CB3-5248-DDFF-B742-3D14B86A0957}"/>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221367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14538-4A0A-9999-8CB7-50EE7BA7C6B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BD2F76A-00DA-FBB9-D4BA-8FD04CE51DA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E163D8C-179E-B40B-6B94-E0279E1A0287}"/>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5" name="Footer Placeholder 4">
            <a:extLst>
              <a:ext uri="{FF2B5EF4-FFF2-40B4-BE49-F238E27FC236}">
                <a16:creationId xmlns:a16="http://schemas.microsoft.com/office/drawing/2014/main" id="{2687E27F-6875-047F-9C1F-8B039C3524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C34F9-FFBF-6C96-7FFC-054290C0EE8F}"/>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2719464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FCFC9B-33BF-012D-7150-CF1038D3747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2A7E8C5-EB00-C63D-9E54-5C310CEDF13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5372A3F-7322-1C15-4691-C3A58CC4C8FF}"/>
              </a:ext>
            </a:extLst>
          </p:cNvPr>
          <p:cNvSpPr>
            <a:spLocks noGrp="1"/>
          </p:cNvSpPr>
          <p:nvPr>
            <p:ph type="dt" sz="half" idx="10"/>
          </p:nvPr>
        </p:nvSpPr>
        <p:spPr/>
        <p:txBody>
          <a:bodyPr/>
          <a:lstStyle/>
          <a:p>
            <a:fld id="{C396726E-EFC3-5A40-BEA4-76B75FA14C20}" type="datetimeFigureOut">
              <a:rPr lang="en-US" smtClean="0"/>
              <a:t>1/4/2024</a:t>
            </a:fld>
            <a:endParaRPr lang="en-US"/>
          </a:p>
        </p:txBody>
      </p:sp>
      <p:sp>
        <p:nvSpPr>
          <p:cNvPr id="5" name="Footer Placeholder 4">
            <a:extLst>
              <a:ext uri="{FF2B5EF4-FFF2-40B4-BE49-F238E27FC236}">
                <a16:creationId xmlns:a16="http://schemas.microsoft.com/office/drawing/2014/main" id="{E1150166-DDDA-3837-49EE-A2139F3A82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2CD7EB-98A3-7721-560F-12FD85382215}"/>
              </a:ext>
            </a:extLst>
          </p:cNvPr>
          <p:cNvSpPr>
            <a:spLocks noGrp="1"/>
          </p:cNvSpPr>
          <p:nvPr>
            <p:ph type="sldNum" sz="quarter" idx="12"/>
          </p:nvPr>
        </p:nvSpPr>
        <p:spPr/>
        <p:txBody>
          <a:bodyPr/>
          <a:lstStyle/>
          <a:p>
            <a:fld id="{0D676CF4-F956-5D44-836B-FF9B27375577}" type="slidenum">
              <a:rPr lang="en-US" smtClean="0"/>
              <a:t>‹#›</a:t>
            </a:fld>
            <a:endParaRPr lang="en-US"/>
          </a:p>
        </p:txBody>
      </p:sp>
    </p:spTree>
    <p:extLst>
      <p:ext uri="{BB962C8B-B14F-4D97-AF65-F5344CB8AC3E}">
        <p14:creationId xmlns:p14="http://schemas.microsoft.com/office/powerpoint/2010/main" val="1156191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4B94B-D771-412A-B5F0-95B1C52A39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CD0283-CC44-49DF-A6E6-07FB151FD2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D87ADA-CB66-4089-825D-D9D068159B61}"/>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5" name="Footer Placeholder 4">
            <a:extLst>
              <a:ext uri="{FF2B5EF4-FFF2-40B4-BE49-F238E27FC236}">
                <a16:creationId xmlns:a16="http://schemas.microsoft.com/office/drawing/2014/main" id="{E7ACE0D2-4637-4BA2-83F4-0118383A9F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67AA72-ED77-4E2C-AAE3-9BA52756CCC7}"/>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3712013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92929-8D36-4965-949C-ABC4923708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25B4BB-083E-407D-B649-18F058FB17B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7B2689-0B60-4389-B564-3C631BBF5D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CE7B7C-5F24-4030-8BEF-7209CB355807}"/>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6" name="Footer Placeholder 5">
            <a:extLst>
              <a:ext uri="{FF2B5EF4-FFF2-40B4-BE49-F238E27FC236}">
                <a16:creationId xmlns:a16="http://schemas.microsoft.com/office/drawing/2014/main" id="{32600A22-96FC-4BC7-85DA-ADEEB03E96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31B3F7-A05C-4A9D-9508-85A22C78725A}"/>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42941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3385-891E-40BB-A049-89541149DC9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F43874-4701-43EB-B618-02ECF636E4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37A6DF-EACC-4AA6-A37E-9793724E3C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89C418-67E5-465F-90C2-11298CD7ED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A034A95-7424-46FF-AF4E-2038BC1F937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0D1EB4-F492-48ED-94FD-42AA1C35B304}"/>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8" name="Footer Placeholder 7">
            <a:extLst>
              <a:ext uri="{FF2B5EF4-FFF2-40B4-BE49-F238E27FC236}">
                <a16:creationId xmlns:a16="http://schemas.microsoft.com/office/drawing/2014/main" id="{D5F0CCF4-5E6A-4255-8773-9DC6E000D08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6B9CD7F-DF39-49A1-91DA-F92D43621AFD}"/>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32989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FCA7E-0176-42D2-84F9-FA88B138F3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076EB6-32BD-48B1-971C-1B685E07A6F4}"/>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4" name="Footer Placeholder 3">
            <a:extLst>
              <a:ext uri="{FF2B5EF4-FFF2-40B4-BE49-F238E27FC236}">
                <a16:creationId xmlns:a16="http://schemas.microsoft.com/office/drawing/2014/main" id="{4CD7AFE9-1D10-416A-A22C-1E24AA39CE4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277B3C-3E70-40BB-88D8-0758A9073EDB}"/>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88462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5A1AD6-CC9A-430B-B9CD-E8E4ED83FA7E}"/>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3" name="Footer Placeholder 2">
            <a:extLst>
              <a:ext uri="{FF2B5EF4-FFF2-40B4-BE49-F238E27FC236}">
                <a16:creationId xmlns:a16="http://schemas.microsoft.com/office/drawing/2014/main" id="{DF640FEE-84D5-4545-BC2E-5374A64684B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9E554DB-390C-473E-A252-A2335FB50333}"/>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3792134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16D31-8E49-4118-9700-55C845481A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DB2EA5-DB01-419A-8AD1-D9D7313D28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99F249-4004-4DD4-9FA8-A4141E3212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5E573D-C591-4E60-92FD-FAAA6CFE9A1E}"/>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6" name="Footer Placeholder 5">
            <a:extLst>
              <a:ext uri="{FF2B5EF4-FFF2-40B4-BE49-F238E27FC236}">
                <a16:creationId xmlns:a16="http://schemas.microsoft.com/office/drawing/2014/main" id="{22E777E8-F5F4-4B10-812E-A971510E5C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8EFCBE-B433-4B0A-8D6C-5D719AD9D96E}"/>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3072338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BBF68-4B01-4C58-8FAB-2745A1966F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543BB7E-5BE3-456F-A035-4DE939F4C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BD22B5-AD5B-422F-970E-483A5ABEC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355814-1E39-434B-8226-55C26D6FF595}"/>
              </a:ext>
            </a:extLst>
          </p:cNvPr>
          <p:cNvSpPr>
            <a:spLocks noGrp="1"/>
          </p:cNvSpPr>
          <p:nvPr>
            <p:ph type="dt" sz="half" idx="10"/>
          </p:nvPr>
        </p:nvSpPr>
        <p:spPr/>
        <p:txBody>
          <a:bodyPr/>
          <a:lstStyle/>
          <a:p>
            <a:fld id="{6F0049F5-F5BF-4D50-9949-77674B0D575C}" type="datetimeFigureOut">
              <a:rPr lang="en-GB" smtClean="0"/>
              <a:t>04/01/2024</a:t>
            </a:fld>
            <a:endParaRPr lang="en-GB"/>
          </a:p>
        </p:txBody>
      </p:sp>
      <p:sp>
        <p:nvSpPr>
          <p:cNvPr id="6" name="Footer Placeholder 5">
            <a:extLst>
              <a:ext uri="{FF2B5EF4-FFF2-40B4-BE49-F238E27FC236}">
                <a16:creationId xmlns:a16="http://schemas.microsoft.com/office/drawing/2014/main" id="{E829F336-241B-4A00-BB8D-5D03791053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306895-6A27-4F54-B9F4-F167E66FDB1D}"/>
              </a:ext>
            </a:extLst>
          </p:cNvPr>
          <p:cNvSpPr>
            <a:spLocks noGrp="1"/>
          </p:cNvSpPr>
          <p:nvPr>
            <p:ph type="sldNum" sz="quarter" idx="12"/>
          </p:nvPr>
        </p:nvSpPr>
        <p:spPr/>
        <p:txBody>
          <a:bodyPr/>
          <a:lstStyle/>
          <a:p>
            <a:fld id="{77F98979-6724-4A05-AC43-8958368E1EC1}" type="slidenum">
              <a:rPr lang="en-GB" smtClean="0"/>
              <a:t>‹#›</a:t>
            </a:fld>
            <a:endParaRPr lang="en-GB"/>
          </a:p>
        </p:txBody>
      </p:sp>
    </p:spTree>
    <p:extLst>
      <p:ext uri="{BB962C8B-B14F-4D97-AF65-F5344CB8AC3E}">
        <p14:creationId xmlns:p14="http://schemas.microsoft.com/office/powerpoint/2010/main" val="2893995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51BE42-4ECD-41E0-870D-F6EE9C3E3C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184413-B1BF-45E5-B48E-E07D4331A5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6F603A-33E0-46AB-BBAD-E59D92B40C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049F5-F5BF-4D50-9949-77674B0D575C}" type="datetimeFigureOut">
              <a:rPr lang="en-GB" smtClean="0"/>
              <a:t>04/01/2024</a:t>
            </a:fld>
            <a:endParaRPr lang="en-GB"/>
          </a:p>
        </p:txBody>
      </p:sp>
      <p:sp>
        <p:nvSpPr>
          <p:cNvPr id="5" name="Footer Placeholder 4">
            <a:extLst>
              <a:ext uri="{FF2B5EF4-FFF2-40B4-BE49-F238E27FC236}">
                <a16:creationId xmlns:a16="http://schemas.microsoft.com/office/drawing/2014/main" id="{F3E10CC5-DEBB-4EE2-9C83-3E71C5468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88E32D8-EA3D-43E4-AB15-74836E0C57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F98979-6724-4A05-AC43-8958368E1EC1}" type="slidenum">
              <a:rPr lang="en-GB" smtClean="0"/>
              <a:t>‹#›</a:t>
            </a:fld>
            <a:endParaRPr lang="en-GB"/>
          </a:p>
        </p:txBody>
      </p:sp>
    </p:spTree>
    <p:extLst>
      <p:ext uri="{BB962C8B-B14F-4D97-AF65-F5344CB8AC3E}">
        <p14:creationId xmlns:p14="http://schemas.microsoft.com/office/powerpoint/2010/main" val="505500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D31D8-DD46-D2AA-8F39-6D0293CF5B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759BB55-BEA6-4BCA-A2B9-6F00B43866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9877FED-F2F2-BDA0-63CC-CC462486A1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6726E-EFC3-5A40-BEA4-76B75FA14C20}" type="datetimeFigureOut">
              <a:rPr lang="en-US" smtClean="0"/>
              <a:t>1/4/2024</a:t>
            </a:fld>
            <a:endParaRPr lang="en-US"/>
          </a:p>
        </p:txBody>
      </p:sp>
      <p:sp>
        <p:nvSpPr>
          <p:cNvPr id="5" name="Footer Placeholder 4">
            <a:extLst>
              <a:ext uri="{FF2B5EF4-FFF2-40B4-BE49-F238E27FC236}">
                <a16:creationId xmlns:a16="http://schemas.microsoft.com/office/drawing/2014/main" id="{F0BC6BBA-DE63-1256-F170-5E02EF11E3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746C84-58FE-A3BD-2BDE-EF87CC03BF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76CF4-F956-5D44-836B-FF9B27375577}" type="slidenum">
              <a:rPr lang="en-US" smtClean="0"/>
              <a:t>‹#›</a:t>
            </a:fld>
            <a:endParaRPr lang="en-US"/>
          </a:p>
        </p:txBody>
      </p:sp>
    </p:spTree>
    <p:extLst>
      <p:ext uri="{BB962C8B-B14F-4D97-AF65-F5344CB8AC3E}">
        <p14:creationId xmlns:p14="http://schemas.microsoft.com/office/powerpoint/2010/main" val="41085194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oecd.org/dac/financing-sustainable-development/development-finance-standards/daclist.htm" TargetMode="External"/><Relationship Id="rId2" Type="http://schemas.openxmlformats.org/officeDocument/2006/relationships/hyperlink" Target="https://www.stmarys.ac.uk/courses/postgraduate/international-business-law"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F6071-8C90-40A4-9E86-0A4E2D6703F6}"/>
              </a:ext>
            </a:extLst>
          </p:cNvPr>
          <p:cNvSpPr>
            <a:spLocks noGrp="1"/>
          </p:cNvSpPr>
          <p:nvPr>
            <p:ph type="title"/>
          </p:nvPr>
        </p:nvSpPr>
        <p:spPr/>
        <p:txBody>
          <a:bodyPr/>
          <a:lstStyle/>
          <a:p>
            <a:r>
              <a:rPr lang="en-GB" dirty="0"/>
              <a:t>LLM in International Business Law at St Mary’s University, Twickenham</a:t>
            </a:r>
          </a:p>
        </p:txBody>
      </p:sp>
      <p:sp>
        <p:nvSpPr>
          <p:cNvPr id="3" name="Text Placeholder 2">
            <a:extLst>
              <a:ext uri="{FF2B5EF4-FFF2-40B4-BE49-F238E27FC236}">
                <a16:creationId xmlns:a16="http://schemas.microsoft.com/office/drawing/2014/main" id="{4E23A1FE-C15B-4C22-894F-0CFB2917A80B}"/>
              </a:ext>
            </a:extLst>
          </p:cNvPr>
          <p:cNvSpPr>
            <a:spLocks noGrp="1"/>
          </p:cNvSpPr>
          <p:nvPr>
            <p:ph type="body" idx="1"/>
          </p:nvPr>
        </p:nvSpPr>
        <p:spPr/>
        <p:txBody>
          <a:bodyPr/>
          <a:lstStyle/>
          <a:p>
            <a:r>
              <a:rPr lang="en-GB" dirty="0"/>
              <a:t>What will you learn?</a:t>
            </a:r>
          </a:p>
          <a:p>
            <a:r>
              <a:rPr lang="en-GB" dirty="0"/>
              <a:t>Where is it?</a:t>
            </a:r>
          </a:p>
          <a:p>
            <a:r>
              <a:rPr lang="en-GB" dirty="0"/>
              <a:t>How does it look like?</a:t>
            </a:r>
          </a:p>
        </p:txBody>
      </p:sp>
      <p:pic>
        <p:nvPicPr>
          <p:cNvPr id="4" name="Picture 2" descr="St Mary's University, Twickenham, London">
            <a:extLst>
              <a:ext uri="{FF2B5EF4-FFF2-40B4-BE49-F238E27FC236}">
                <a16:creationId xmlns:a16="http://schemas.microsoft.com/office/drawing/2014/main" id="{AD5FCE32-4138-436B-823C-A314BD5AA4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8326" y="4276036"/>
            <a:ext cx="3142861" cy="1576388"/>
          </a:xfrm>
          <a:prstGeom prst="rect">
            <a:avLst/>
          </a:prstGeom>
          <a:noFill/>
          <a:extLst>
            <a:ext uri="{909E8E84-426E-40DD-AFC4-6F175D3DCCD1}">
              <a14:hiddenFill xmlns:a14="http://schemas.microsoft.com/office/drawing/2010/main">
                <a:solidFill>
                  <a:srgbClr val="FFFFFF"/>
                </a:solidFill>
              </a14:hiddenFill>
            </a:ext>
          </a:extLst>
        </p:spPr>
      </p:pic>
      <p:pic>
        <p:nvPicPr>
          <p:cNvPr id="10242" name="Picture 2" descr="St Mary's University, Twickenham | London">
            <a:extLst>
              <a:ext uri="{FF2B5EF4-FFF2-40B4-BE49-F238E27FC236}">
                <a16:creationId xmlns:a16="http://schemas.microsoft.com/office/drawing/2014/main" id="{D93DA18E-FA59-4FD0-8B11-CFB6903ACA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5099" y="415824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968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F3B0-870C-4FEB-8BE7-047FF5EF12F7}"/>
              </a:ext>
            </a:extLst>
          </p:cNvPr>
          <p:cNvSpPr>
            <a:spLocks noGrp="1"/>
          </p:cNvSpPr>
          <p:nvPr>
            <p:ph type="title"/>
          </p:nvPr>
        </p:nvSpPr>
        <p:spPr/>
        <p:txBody>
          <a:bodyPr/>
          <a:lstStyle/>
          <a:p>
            <a:r>
              <a:rPr lang="en-US" b="1" dirty="0"/>
              <a:t>EU Competition Law with a Global Context </a:t>
            </a:r>
            <a:endParaRPr lang="en-GB" dirty="0"/>
          </a:p>
        </p:txBody>
      </p:sp>
      <p:sp>
        <p:nvSpPr>
          <p:cNvPr id="3" name="Content Placeholder 2">
            <a:extLst>
              <a:ext uri="{FF2B5EF4-FFF2-40B4-BE49-F238E27FC236}">
                <a16:creationId xmlns:a16="http://schemas.microsoft.com/office/drawing/2014/main" id="{8BD4FF14-80CA-4435-B385-C767738EAE1A}"/>
              </a:ext>
            </a:extLst>
          </p:cNvPr>
          <p:cNvSpPr>
            <a:spLocks noGrp="1"/>
          </p:cNvSpPr>
          <p:nvPr>
            <p:ph idx="1"/>
          </p:nvPr>
        </p:nvSpPr>
        <p:spPr/>
        <p:txBody>
          <a:bodyPr/>
          <a:lstStyle/>
          <a:p>
            <a:r>
              <a:rPr lang="en-GB" dirty="0"/>
              <a:t>The course will have an in depth discussion of the </a:t>
            </a:r>
            <a:r>
              <a:rPr lang="en-GB" u="sng" dirty="0"/>
              <a:t>3 pillars of competition </a:t>
            </a:r>
            <a:r>
              <a:rPr lang="en-GB" dirty="0"/>
              <a:t>: </a:t>
            </a:r>
          </a:p>
          <a:p>
            <a:r>
              <a:rPr lang="en-GB" dirty="0"/>
              <a:t>Abuse of dominance, </a:t>
            </a:r>
          </a:p>
          <a:p>
            <a:r>
              <a:rPr lang="en-GB" dirty="0"/>
              <a:t>anti-competitive agreements, </a:t>
            </a:r>
          </a:p>
          <a:p>
            <a:r>
              <a:rPr lang="en-GB" dirty="0"/>
              <a:t>and merger control </a:t>
            </a:r>
          </a:p>
          <a:p>
            <a:r>
              <a:rPr lang="en-GB" dirty="0"/>
              <a:t>mainly from an EU point of view and try to see how it may applied throughout other jurisdictions in the world most of whom have based their competition laws from the EU’s and the US’. Will use India, China, Brazil and South Africa for our study.</a:t>
            </a:r>
          </a:p>
          <a:p>
            <a:endParaRPr lang="en-GB" dirty="0"/>
          </a:p>
        </p:txBody>
      </p:sp>
    </p:spTree>
    <p:extLst>
      <p:ext uri="{BB962C8B-B14F-4D97-AF65-F5344CB8AC3E}">
        <p14:creationId xmlns:p14="http://schemas.microsoft.com/office/powerpoint/2010/main" val="53543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F3B0-870C-4FEB-8BE7-047FF5EF12F7}"/>
              </a:ext>
            </a:extLst>
          </p:cNvPr>
          <p:cNvSpPr>
            <a:spLocks noGrp="1"/>
          </p:cNvSpPr>
          <p:nvPr>
            <p:ph type="title"/>
          </p:nvPr>
        </p:nvSpPr>
        <p:spPr/>
        <p:txBody>
          <a:bodyPr/>
          <a:lstStyle/>
          <a:p>
            <a:r>
              <a:rPr lang="en-US" b="1" dirty="0"/>
              <a:t>Law and Justice in a Globalized World </a:t>
            </a:r>
            <a:endParaRPr lang="en-GB" dirty="0"/>
          </a:p>
        </p:txBody>
      </p:sp>
      <p:sp>
        <p:nvSpPr>
          <p:cNvPr id="3" name="Content Placeholder 2">
            <a:extLst>
              <a:ext uri="{FF2B5EF4-FFF2-40B4-BE49-F238E27FC236}">
                <a16:creationId xmlns:a16="http://schemas.microsoft.com/office/drawing/2014/main" id="{8BD4FF14-80CA-4435-B385-C767738EAE1A}"/>
              </a:ext>
            </a:extLst>
          </p:cNvPr>
          <p:cNvSpPr>
            <a:spLocks noGrp="1"/>
          </p:cNvSpPr>
          <p:nvPr>
            <p:ph idx="1"/>
          </p:nvPr>
        </p:nvSpPr>
        <p:spPr/>
        <p:txBody>
          <a:bodyPr>
            <a:normAutofit lnSpcReduction="10000"/>
          </a:bodyPr>
          <a:lstStyle/>
          <a:p>
            <a:pPr fontAlgn="base">
              <a:lnSpc>
                <a:spcPct val="100000"/>
              </a:lnSpc>
            </a:pPr>
            <a:r>
              <a:rPr lang="en-GB" dirty="0">
                <a:ea typeface="PMingLiU" panose="02020500000000000000" pitchFamily="18" charset="-120"/>
              </a:rPr>
              <a:t>Moral and Legal approaches to justice</a:t>
            </a:r>
          </a:p>
          <a:p>
            <a:pPr fontAlgn="base">
              <a:lnSpc>
                <a:spcPct val="100000"/>
              </a:lnSpc>
            </a:pPr>
            <a:r>
              <a:rPr lang="en-GB" dirty="0">
                <a:ea typeface="PMingLiU" panose="02020500000000000000" pitchFamily="18" charset="-120"/>
              </a:rPr>
              <a:t>Actors and Sources of Public International Law and International Human Rights Law</a:t>
            </a:r>
          </a:p>
          <a:p>
            <a:pPr fontAlgn="base">
              <a:lnSpc>
                <a:spcPct val="100000"/>
              </a:lnSpc>
            </a:pPr>
            <a:r>
              <a:rPr lang="en-GB" dirty="0">
                <a:ea typeface="PMingLiU" panose="02020500000000000000" pitchFamily="18" charset="-120"/>
              </a:rPr>
              <a:t>The role of the UN in creating and protecting human rights and protections</a:t>
            </a:r>
          </a:p>
          <a:p>
            <a:pPr fontAlgn="base">
              <a:lnSpc>
                <a:spcPct val="100000"/>
              </a:lnSpc>
            </a:pPr>
            <a:r>
              <a:rPr lang="en-GB" dirty="0">
                <a:ea typeface="PMingLiU" panose="02020500000000000000" pitchFamily="18" charset="-120"/>
              </a:rPr>
              <a:t>Equality, Discrimination, and Intersectionality</a:t>
            </a:r>
          </a:p>
          <a:p>
            <a:pPr fontAlgn="base">
              <a:lnSpc>
                <a:spcPct val="100000"/>
              </a:lnSpc>
            </a:pPr>
            <a:r>
              <a:rPr lang="en-GB" dirty="0">
                <a:ea typeface="PMingLiU" panose="02020500000000000000" pitchFamily="18" charset="-120"/>
              </a:rPr>
              <a:t>Right to Health </a:t>
            </a:r>
          </a:p>
          <a:p>
            <a:pPr fontAlgn="base">
              <a:lnSpc>
                <a:spcPct val="100000"/>
              </a:lnSpc>
            </a:pPr>
            <a:r>
              <a:rPr lang="en-GB" dirty="0">
                <a:ea typeface="PMingLiU" panose="02020500000000000000" pitchFamily="18" charset="-120"/>
              </a:rPr>
              <a:t>Business and Human Rights</a:t>
            </a:r>
          </a:p>
          <a:p>
            <a:pPr fontAlgn="base">
              <a:lnSpc>
                <a:spcPct val="100000"/>
              </a:lnSpc>
            </a:pPr>
            <a:r>
              <a:rPr lang="en-GB" dirty="0">
                <a:ea typeface="PMingLiU" panose="02020500000000000000" pitchFamily="18" charset="-120"/>
              </a:rPr>
              <a:t>Corporate Supply Chains and Modern Day Slavery</a:t>
            </a:r>
          </a:p>
          <a:p>
            <a:endParaRPr lang="en-GB" dirty="0"/>
          </a:p>
        </p:txBody>
      </p:sp>
    </p:spTree>
    <p:extLst>
      <p:ext uri="{BB962C8B-B14F-4D97-AF65-F5344CB8AC3E}">
        <p14:creationId xmlns:p14="http://schemas.microsoft.com/office/powerpoint/2010/main" val="2282607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8C39C-D327-4153-95C7-C4192A382FEB}"/>
              </a:ext>
            </a:extLst>
          </p:cNvPr>
          <p:cNvSpPr>
            <a:spLocks noGrp="1"/>
          </p:cNvSpPr>
          <p:nvPr>
            <p:ph type="title"/>
          </p:nvPr>
        </p:nvSpPr>
        <p:spPr/>
        <p:txBody>
          <a:bodyPr/>
          <a:lstStyle/>
          <a:p>
            <a:r>
              <a:rPr lang="en-GB" b="1" dirty="0"/>
              <a:t>Approaches to Legal Research</a:t>
            </a:r>
          </a:p>
        </p:txBody>
      </p:sp>
      <p:sp>
        <p:nvSpPr>
          <p:cNvPr id="3" name="Content Placeholder 2">
            <a:extLst>
              <a:ext uri="{FF2B5EF4-FFF2-40B4-BE49-F238E27FC236}">
                <a16:creationId xmlns:a16="http://schemas.microsoft.com/office/drawing/2014/main" id="{102BA3E2-CD65-4706-B83F-BE7B5044D0E4}"/>
              </a:ext>
            </a:extLst>
          </p:cNvPr>
          <p:cNvSpPr>
            <a:spLocks noGrp="1"/>
          </p:cNvSpPr>
          <p:nvPr>
            <p:ph idx="1"/>
          </p:nvPr>
        </p:nvSpPr>
        <p:spPr/>
        <p:txBody>
          <a:bodyPr>
            <a:normAutofit fontScale="92500" lnSpcReduction="20000"/>
          </a:bodyPr>
          <a:lstStyle/>
          <a:p>
            <a:pPr fontAlgn="base">
              <a:lnSpc>
                <a:spcPct val="100000"/>
              </a:lnSpc>
              <a:spcBef>
                <a:spcPts val="35"/>
              </a:spcBef>
            </a:pPr>
            <a:r>
              <a:rPr lang="en-GB" dirty="0">
                <a:ea typeface="PMingLiU" panose="02020500000000000000" pitchFamily="18" charset="-120"/>
              </a:rPr>
              <a:t>Become familiar with researching jurisprudence using both UK and international law databases</a:t>
            </a:r>
          </a:p>
          <a:p>
            <a:pPr fontAlgn="base">
              <a:lnSpc>
                <a:spcPct val="100000"/>
              </a:lnSpc>
              <a:spcBef>
                <a:spcPts val="35"/>
              </a:spcBef>
            </a:pPr>
            <a:r>
              <a:rPr lang="en-GB" dirty="0">
                <a:ea typeface="PMingLiU" panose="02020500000000000000" pitchFamily="18" charset="-120"/>
              </a:rPr>
              <a:t>Become familiar with the structure of judgments </a:t>
            </a:r>
          </a:p>
          <a:p>
            <a:pPr fontAlgn="base">
              <a:lnSpc>
                <a:spcPct val="100000"/>
              </a:lnSpc>
              <a:spcBef>
                <a:spcPts val="35"/>
              </a:spcBef>
            </a:pPr>
            <a:r>
              <a:rPr lang="en-GB" dirty="0">
                <a:ea typeface="PMingLiU" panose="02020500000000000000" pitchFamily="18" charset="-120"/>
              </a:rPr>
              <a:t>Adopt the IRAC method to analysing cases</a:t>
            </a:r>
          </a:p>
          <a:p>
            <a:pPr fontAlgn="base">
              <a:lnSpc>
                <a:spcPct val="100000"/>
              </a:lnSpc>
              <a:spcBef>
                <a:spcPts val="35"/>
              </a:spcBef>
            </a:pPr>
            <a:r>
              <a:rPr lang="en-GB" dirty="0">
                <a:ea typeface="PMingLiU" panose="02020500000000000000" pitchFamily="18" charset="-120"/>
              </a:rPr>
              <a:t>Develop intricate case analysis and drafting skills</a:t>
            </a:r>
          </a:p>
          <a:p>
            <a:pPr fontAlgn="base">
              <a:lnSpc>
                <a:spcPct val="100000"/>
              </a:lnSpc>
            </a:pPr>
            <a:r>
              <a:rPr lang="en-GB" dirty="0">
                <a:ea typeface="PMingLiU" panose="02020500000000000000" pitchFamily="18" charset="-120"/>
              </a:rPr>
              <a:t>Locate cases relevant for your studies</a:t>
            </a:r>
          </a:p>
          <a:p>
            <a:pPr fontAlgn="base">
              <a:lnSpc>
                <a:spcPct val="100000"/>
              </a:lnSpc>
            </a:pPr>
            <a:r>
              <a:rPr lang="en-GB" dirty="0">
                <a:ea typeface="PMingLiU" panose="02020500000000000000" pitchFamily="18" charset="-120"/>
              </a:rPr>
              <a:t>Confidently and accurately identify the issue, rule, and application of the rule in cases</a:t>
            </a:r>
          </a:p>
          <a:p>
            <a:pPr fontAlgn="base">
              <a:lnSpc>
                <a:spcPct val="100000"/>
              </a:lnSpc>
            </a:pPr>
            <a:r>
              <a:rPr lang="en-GB" dirty="0">
                <a:ea typeface="PMingLiU" panose="02020500000000000000" pitchFamily="18" charset="-120"/>
              </a:rPr>
              <a:t>Separate and strategically use objective and subjective language within a case</a:t>
            </a:r>
          </a:p>
          <a:p>
            <a:pPr fontAlgn="base">
              <a:lnSpc>
                <a:spcPct val="100000"/>
              </a:lnSpc>
            </a:pPr>
            <a:r>
              <a:rPr lang="en-GB" dirty="0"/>
              <a:t>Develop objective and persuasive drafting skills</a:t>
            </a:r>
          </a:p>
          <a:p>
            <a:endParaRPr lang="en-GB" dirty="0"/>
          </a:p>
        </p:txBody>
      </p:sp>
    </p:spTree>
    <p:extLst>
      <p:ext uri="{BB962C8B-B14F-4D97-AF65-F5344CB8AC3E}">
        <p14:creationId xmlns:p14="http://schemas.microsoft.com/office/powerpoint/2010/main" val="734856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8C39C-D327-4153-95C7-C4192A382FEB}"/>
              </a:ext>
            </a:extLst>
          </p:cNvPr>
          <p:cNvSpPr>
            <a:spLocks noGrp="1"/>
          </p:cNvSpPr>
          <p:nvPr>
            <p:ph type="title"/>
          </p:nvPr>
        </p:nvSpPr>
        <p:spPr/>
        <p:txBody>
          <a:bodyPr/>
          <a:lstStyle/>
          <a:p>
            <a:r>
              <a:rPr lang="en-GB" b="1" dirty="0"/>
              <a:t>International Arbitration</a:t>
            </a:r>
          </a:p>
        </p:txBody>
      </p:sp>
      <p:sp>
        <p:nvSpPr>
          <p:cNvPr id="3" name="Content Placeholder 2">
            <a:extLst>
              <a:ext uri="{FF2B5EF4-FFF2-40B4-BE49-F238E27FC236}">
                <a16:creationId xmlns:a16="http://schemas.microsoft.com/office/drawing/2014/main" id="{102BA3E2-CD65-4706-B83F-BE7B5044D0E4}"/>
              </a:ext>
            </a:extLst>
          </p:cNvPr>
          <p:cNvSpPr>
            <a:spLocks noGrp="1"/>
          </p:cNvSpPr>
          <p:nvPr>
            <p:ph idx="1"/>
          </p:nvPr>
        </p:nvSpPr>
        <p:spPr/>
        <p:txBody>
          <a:bodyPr>
            <a:normAutofit lnSpcReduction="10000"/>
          </a:bodyPr>
          <a:lstStyle/>
          <a:p>
            <a:r>
              <a:rPr lang="en-GB" dirty="0"/>
              <a:t>To provide a comprehensive understanding of the legal and non-legal issues in the use of arbitration as a dispute resolution method</a:t>
            </a:r>
          </a:p>
          <a:p>
            <a:r>
              <a:rPr lang="en-GB" dirty="0"/>
              <a:t>To equip students with a detailed knowledge of international arbitration law, rules and procedure</a:t>
            </a:r>
          </a:p>
          <a:p>
            <a:r>
              <a:rPr lang="en-GB" dirty="0"/>
              <a:t>To analyse the complexities of the law of international arbitration</a:t>
            </a:r>
          </a:p>
          <a:p>
            <a:r>
              <a:rPr lang="en-GB" dirty="0"/>
              <a:t>To develop the skills to research complex issues of private international law relating to arbitration of commercial and investment disputes</a:t>
            </a:r>
          </a:p>
          <a:p>
            <a:r>
              <a:rPr lang="en-GB" dirty="0"/>
              <a:t>To equip students with skills to construct an applied plan in a dispute subject to resolution by arbitration</a:t>
            </a:r>
          </a:p>
        </p:txBody>
      </p:sp>
    </p:spTree>
    <p:extLst>
      <p:ext uri="{BB962C8B-B14F-4D97-AF65-F5344CB8AC3E}">
        <p14:creationId xmlns:p14="http://schemas.microsoft.com/office/powerpoint/2010/main" val="1106109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81DB9-EE4D-4E89-A06A-E5104A270246}"/>
              </a:ext>
            </a:extLst>
          </p:cNvPr>
          <p:cNvSpPr>
            <a:spLocks noGrp="1"/>
          </p:cNvSpPr>
          <p:nvPr>
            <p:ph type="title"/>
          </p:nvPr>
        </p:nvSpPr>
        <p:spPr/>
        <p:txBody>
          <a:bodyPr/>
          <a:lstStyle/>
          <a:p>
            <a:r>
              <a:rPr lang="en-GB" b="1" dirty="0"/>
              <a:t>Intellectual Property Law</a:t>
            </a:r>
          </a:p>
        </p:txBody>
      </p:sp>
      <p:sp>
        <p:nvSpPr>
          <p:cNvPr id="3" name="Content Placeholder 2">
            <a:extLst>
              <a:ext uri="{FF2B5EF4-FFF2-40B4-BE49-F238E27FC236}">
                <a16:creationId xmlns:a16="http://schemas.microsoft.com/office/drawing/2014/main" id="{298D353B-B4FC-45FB-A30F-C52E26537E27}"/>
              </a:ext>
            </a:extLst>
          </p:cNvPr>
          <p:cNvSpPr>
            <a:spLocks noGrp="1"/>
          </p:cNvSpPr>
          <p:nvPr>
            <p:ph idx="1"/>
          </p:nvPr>
        </p:nvSpPr>
        <p:spPr/>
        <p:txBody>
          <a:bodyPr>
            <a:normAutofit/>
          </a:bodyPr>
          <a:lstStyle/>
          <a:p>
            <a:r>
              <a:rPr lang="en-GB" dirty="0"/>
              <a:t>This module covers the fundamentals of international intellectual property law, offering students the opportunity to focus in-depth on how the core areas of </a:t>
            </a:r>
            <a:r>
              <a:rPr lang="en-GB" u="sng" dirty="0"/>
              <a:t>copyright, trademarks, and patent rights </a:t>
            </a:r>
            <a:r>
              <a:rPr lang="en-GB" dirty="0"/>
              <a:t>are protected and regulated under international treaties. </a:t>
            </a:r>
          </a:p>
          <a:p>
            <a:r>
              <a:rPr lang="en-GB" dirty="0"/>
              <a:t>The module focuses on the international law on intellectual property rights, but we will also discuss the law of the European Union on intellectual property rights as well as certain provisions of municipal law.</a:t>
            </a:r>
          </a:p>
          <a:p>
            <a:pPr marL="0" indent="0">
              <a:buNone/>
            </a:pPr>
            <a:r>
              <a:rPr lang="en-GB" dirty="0"/>
              <a:t>+ Dissertation module</a:t>
            </a:r>
            <a:br>
              <a:rPr lang="en-GB" dirty="0"/>
            </a:br>
            <a:endParaRPr lang="en-GB" dirty="0"/>
          </a:p>
        </p:txBody>
      </p:sp>
    </p:spTree>
    <p:extLst>
      <p:ext uri="{BB962C8B-B14F-4D97-AF65-F5344CB8AC3E}">
        <p14:creationId xmlns:p14="http://schemas.microsoft.com/office/powerpoint/2010/main" val="1267782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4068A-B64D-4788-85F6-A17F8B44240C}"/>
              </a:ext>
            </a:extLst>
          </p:cNvPr>
          <p:cNvSpPr>
            <a:spLocks noGrp="1"/>
          </p:cNvSpPr>
          <p:nvPr>
            <p:ph type="title"/>
          </p:nvPr>
        </p:nvSpPr>
        <p:spPr/>
        <p:txBody>
          <a:bodyPr/>
          <a:lstStyle/>
          <a:p>
            <a:r>
              <a:rPr lang="en-GB" dirty="0"/>
              <a:t>Relevant links?</a:t>
            </a:r>
          </a:p>
        </p:txBody>
      </p:sp>
      <p:sp>
        <p:nvSpPr>
          <p:cNvPr id="3" name="Content Placeholder 2">
            <a:extLst>
              <a:ext uri="{FF2B5EF4-FFF2-40B4-BE49-F238E27FC236}">
                <a16:creationId xmlns:a16="http://schemas.microsoft.com/office/drawing/2014/main" id="{148EB2B2-8918-4BBA-8882-6FD314C8790D}"/>
              </a:ext>
            </a:extLst>
          </p:cNvPr>
          <p:cNvSpPr>
            <a:spLocks noGrp="1"/>
          </p:cNvSpPr>
          <p:nvPr>
            <p:ph idx="1"/>
          </p:nvPr>
        </p:nvSpPr>
        <p:spPr/>
        <p:txBody>
          <a:bodyPr>
            <a:normAutofit fontScale="85000" lnSpcReduction="10000"/>
          </a:bodyPr>
          <a:lstStyle/>
          <a:p>
            <a:r>
              <a:rPr lang="en-GB" dirty="0"/>
              <a:t>LLM in International Business Law- </a:t>
            </a:r>
            <a:r>
              <a:rPr lang="en-GB" dirty="0">
                <a:hlinkClick r:id="rId2"/>
              </a:rPr>
              <a:t>https://www.stmarys.ac.uk/courses/postgraduate/international-business-law</a:t>
            </a:r>
            <a:r>
              <a:rPr lang="en-GB" dirty="0"/>
              <a:t> </a:t>
            </a:r>
          </a:p>
          <a:p>
            <a:r>
              <a:rPr lang="en-GB" b="1" dirty="0"/>
              <a:t>St Mary’s International Country Scholarship </a:t>
            </a:r>
          </a:p>
          <a:p>
            <a:r>
              <a:rPr lang="en-GB" dirty="0"/>
              <a:t>This scholarship gives students a £1,000 tuition fee discount in their first year of postgraduate study. It is automatically applied to offer-holders ordinarily resident in countries the OECD designates as receiving </a:t>
            </a:r>
            <a:r>
              <a:rPr lang="en-GB" dirty="0">
                <a:hlinkClick r:id="rId3"/>
              </a:rPr>
              <a:t>official development assistance</a:t>
            </a:r>
            <a:r>
              <a:rPr lang="en-GB" dirty="0"/>
              <a:t>. In 2023, this includes Bangladesh, Ghana, India, Nepal, Nigeria, Pakistan and Sri Lanka. Please see the full list of eligible countries at the bottom of this page. </a:t>
            </a:r>
          </a:p>
          <a:p>
            <a:r>
              <a:rPr lang="en-GB" b="1" dirty="0"/>
              <a:t>St Mary’s International Excellence Scholarship </a:t>
            </a:r>
          </a:p>
          <a:p>
            <a:r>
              <a:rPr lang="en-GB" dirty="0"/>
              <a:t>The St Mary’s International Excellence Scholarship gives selected students a £2,000 tuition fee discount for an MA or MSc and a £1,500 tuition fee discount for a PGCE. </a:t>
            </a:r>
          </a:p>
          <a:p>
            <a:endParaRPr lang="en-GB" dirty="0"/>
          </a:p>
        </p:txBody>
      </p:sp>
    </p:spTree>
    <p:extLst>
      <p:ext uri="{BB962C8B-B14F-4D97-AF65-F5344CB8AC3E}">
        <p14:creationId xmlns:p14="http://schemas.microsoft.com/office/powerpoint/2010/main" val="3257257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48332-59DF-459F-9B8F-01F88C9101E1}"/>
              </a:ext>
            </a:extLst>
          </p:cNvPr>
          <p:cNvSpPr>
            <a:spLocks noGrp="1"/>
          </p:cNvSpPr>
          <p:nvPr>
            <p:ph type="title"/>
          </p:nvPr>
        </p:nvSpPr>
        <p:spPr/>
        <p:txBody>
          <a:bodyPr/>
          <a:lstStyle/>
          <a:p>
            <a:r>
              <a:rPr lang="en-GB" dirty="0"/>
              <a:t>Any Questions?</a:t>
            </a:r>
          </a:p>
        </p:txBody>
      </p:sp>
      <p:sp>
        <p:nvSpPr>
          <p:cNvPr id="3" name="Text Placeholder 2">
            <a:extLst>
              <a:ext uri="{FF2B5EF4-FFF2-40B4-BE49-F238E27FC236}">
                <a16:creationId xmlns:a16="http://schemas.microsoft.com/office/drawing/2014/main" id="{075D4CC7-8A5D-4905-B376-AA04D21E6617}"/>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760246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2D931-857B-4CF3-BFEB-FC0986AE1E08}"/>
              </a:ext>
            </a:extLst>
          </p:cNvPr>
          <p:cNvSpPr>
            <a:spLocks noGrp="1"/>
          </p:cNvSpPr>
          <p:nvPr>
            <p:ph type="title"/>
          </p:nvPr>
        </p:nvSpPr>
        <p:spPr/>
        <p:txBody>
          <a:bodyPr/>
          <a:lstStyle/>
          <a:p>
            <a:r>
              <a:rPr lang="en-GB" dirty="0"/>
              <a:t>Where is it?</a:t>
            </a:r>
          </a:p>
        </p:txBody>
      </p:sp>
      <p:sp>
        <p:nvSpPr>
          <p:cNvPr id="3" name="Text Placeholder 2">
            <a:extLst>
              <a:ext uri="{FF2B5EF4-FFF2-40B4-BE49-F238E27FC236}">
                <a16:creationId xmlns:a16="http://schemas.microsoft.com/office/drawing/2014/main" id="{C152FC5C-61A8-4B26-B5BA-5506748613F3}"/>
              </a:ext>
            </a:extLst>
          </p:cNvPr>
          <p:cNvSpPr>
            <a:spLocks noGrp="1"/>
          </p:cNvSpPr>
          <p:nvPr>
            <p:ph type="body" idx="1"/>
          </p:nvPr>
        </p:nvSpPr>
        <p:spPr/>
        <p:txBody>
          <a:bodyPr/>
          <a:lstStyle/>
          <a:p>
            <a:r>
              <a:rPr lang="en-GB" dirty="0"/>
              <a:t>How does the campus look?</a:t>
            </a:r>
          </a:p>
        </p:txBody>
      </p:sp>
      <p:pic>
        <p:nvPicPr>
          <p:cNvPr id="7170" name="Picture 2" descr="Twickenham on a UK Map editorial stock image. Image of borough - 169529729">
            <a:extLst>
              <a:ext uri="{FF2B5EF4-FFF2-40B4-BE49-F238E27FC236}">
                <a16:creationId xmlns:a16="http://schemas.microsoft.com/office/drawing/2014/main" id="{2522979F-E094-4026-B26B-0A65449D35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5667" y="1202969"/>
            <a:ext cx="3692104" cy="3160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04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7585F-6818-40F4-A9E6-9A5D9E416F42}"/>
              </a:ext>
            </a:extLst>
          </p:cNvPr>
          <p:cNvSpPr>
            <a:spLocks noGrp="1"/>
          </p:cNvSpPr>
          <p:nvPr>
            <p:ph type="title"/>
          </p:nvPr>
        </p:nvSpPr>
        <p:spPr/>
        <p:txBody>
          <a:bodyPr/>
          <a:lstStyle/>
          <a:p>
            <a:endParaRPr lang="en-GB"/>
          </a:p>
        </p:txBody>
      </p:sp>
      <p:sp>
        <p:nvSpPr>
          <p:cNvPr id="3" name="Text Placeholder 2">
            <a:extLst>
              <a:ext uri="{FF2B5EF4-FFF2-40B4-BE49-F238E27FC236}">
                <a16:creationId xmlns:a16="http://schemas.microsoft.com/office/drawing/2014/main" id="{24B0F8DD-B411-46D5-BC52-3A68DC94A7D5}"/>
              </a:ext>
            </a:extLst>
          </p:cNvPr>
          <p:cNvSpPr>
            <a:spLocks noGrp="1"/>
          </p:cNvSpPr>
          <p:nvPr>
            <p:ph type="body" idx="1"/>
          </p:nvPr>
        </p:nvSpPr>
        <p:spPr/>
        <p:txBody>
          <a:bodyPr/>
          <a:lstStyle/>
          <a:p>
            <a:endParaRPr lang="en-GB"/>
          </a:p>
        </p:txBody>
      </p:sp>
      <p:pic>
        <p:nvPicPr>
          <p:cNvPr id="9218" name="Picture 2" descr="Twickenham Map - Street and Road Maps of Greater London England UK">
            <a:extLst>
              <a:ext uri="{FF2B5EF4-FFF2-40B4-BE49-F238E27FC236}">
                <a16:creationId xmlns:a16="http://schemas.microsoft.com/office/drawing/2014/main" id="{D18CC577-25AB-441E-9DF8-DA4100DE1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9976" y="501644"/>
            <a:ext cx="7634773" cy="6027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678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3BC3E-91F7-4986-80A3-BE261E392D04}"/>
              </a:ext>
            </a:extLst>
          </p:cNvPr>
          <p:cNvSpPr>
            <a:spLocks noGrp="1"/>
          </p:cNvSpPr>
          <p:nvPr>
            <p:ph type="title"/>
          </p:nvPr>
        </p:nvSpPr>
        <p:spPr/>
        <p:txBody>
          <a:bodyPr/>
          <a:lstStyle/>
          <a:p>
            <a:endParaRPr lang="en-GB"/>
          </a:p>
        </p:txBody>
      </p:sp>
      <p:sp>
        <p:nvSpPr>
          <p:cNvPr id="3" name="Text Placeholder 2">
            <a:extLst>
              <a:ext uri="{FF2B5EF4-FFF2-40B4-BE49-F238E27FC236}">
                <a16:creationId xmlns:a16="http://schemas.microsoft.com/office/drawing/2014/main" id="{30588144-AE0C-4179-948F-17A9F6863E9E}"/>
              </a:ext>
            </a:extLst>
          </p:cNvPr>
          <p:cNvSpPr>
            <a:spLocks noGrp="1"/>
          </p:cNvSpPr>
          <p:nvPr>
            <p:ph type="body" idx="1"/>
          </p:nvPr>
        </p:nvSpPr>
        <p:spPr/>
        <p:txBody>
          <a:bodyPr/>
          <a:lstStyle/>
          <a:p>
            <a:endParaRPr lang="en-GB"/>
          </a:p>
        </p:txBody>
      </p:sp>
      <p:pic>
        <p:nvPicPr>
          <p:cNvPr id="8194" name="Picture 2" descr="Why Study in London at St Mary's University?">
            <a:extLst>
              <a:ext uri="{FF2B5EF4-FFF2-40B4-BE49-F238E27FC236}">
                <a16:creationId xmlns:a16="http://schemas.microsoft.com/office/drawing/2014/main" id="{F2694AF7-10C4-46F4-8607-A2EAC828F2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674655"/>
            <a:ext cx="5066522" cy="335932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University guide 2023: St Mary's University, Twickenham | University guide  | The Guardian">
            <a:extLst>
              <a:ext uri="{FF2B5EF4-FFF2-40B4-BE49-F238E27FC236}">
                <a16:creationId xmlns:a16="http://schemas.microsoft.com/office/drawing/2014/main" id="{A84BAD5F-479C-4F8C-9B33-9CF0A109A6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3630" y="674655"/>
            <a:ext cx="5598874" cy="335932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St Mary's University Twickenham: Rankings, Fees, Courses, Admission 2024,  Requirements &amp; Scholarships">
            <a:extLst>
              <a:ext uri="{FF2B5EF4-FFF2-40B4-BE49-F238E27FC236}">
                <a16:creationId xmlns:a16="http://schemas.microsoft.com/office/drawing/2014/main" id="{3667F9DD-D647-4313-AAE3-6C4CE824FB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850" y="4244855"/>
            <a:ext cx="3588009" cy="2379006"/>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Foundation courses at St Mary's University">
            <a:extLst>
              <a:ext uri="{FF2B5EF4-FFF2-40B4-BE49-F238E27FC236}">
                <a16:creationId xmlns:a16="http://schemas.microsoft.com/office/drawing/2014/main" id="{215EDC24-4D43-4CCB-B8E2-B1E18BB478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2187" y="4488024"/>
            <a:ext cx="6568798" cy="1906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28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7C31AFF-5183-AB49-BF3B-A247CD0CF8AC}"/>
              </a:ext>
            </a:extLst>
          </p:cNvPr>
          <p:cNvSpPr>
            <a:spLocks noGrp="1"/>
          </p:cNvSpPr>
          <p:nvPr>
            <p:ph type="title"/>
          </p:nvPr>
        </p:nvSpPr>
        <p:spPr>
          <a:xfrm>
            <a:off x="777240" y="731519"/>
            <a:ext cx="2845191" cy="3237579"/>
          </a:xfrm>
        </p:spPr>
        <p:txBody>
          <a:bodyPr>
            <a:normAutofit/>
          </a:bodyPr>
          <a:lstStyle/>
          <a:p>
            <a:r>
              <a:rPr lang="en-US" sz="3800" dirty="0" err="1">
                <a:solidFill>
                  <a:srgbClr val="FFFFFF"/>
                </a:solidFill>
              </a:rPr>
              <a:t>Anush</a:t>
            </a:r>
            <a:r>
              <a:rPr lang="en-US" sz="3800" dirty="0">
                <a:solidFill>
                  <a:srgbClr val="FFFFFF"/>
                </a:solidFill>
              </a:rPr>
              <a:t> Ganesh</a:t>
            </a:r>
            <a:br>
              <a:rPr lang="en-US" sz="3800" dirty="0">
                <a:solidFill>
                  <a:srgbClr val="FFFFFF"/>
                </a:solidFill>
              </a:rPr>
            </a:br>
            <a:endParaRPr lang="en-US" sz="3800" dirty="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474132A-4EAA-C947-8F52-6E2B6CD07B25}"/>
              </a:ext>
            </a:extLst>
          </p:cNvPr>
          <p:cNvSpPr>
            <a:spLocks noGrp="1"/>
          </p:cNvSpPr>
          <p:nvPr>
            <p:ph idx="1"/>
          </p:nvPr>
        </p:nvSpPr>
        <p:spPr>
          <a:xfrm>
            <a:off x="4044603" y="731519"/>
            <a:ext cx="7688475" cy="6255357"/>
          </a:xfrm>
        </p:spPr>
        <p:txBody>
          <a:bodyPr anchor="ctr">
            <a:normAutofit/>
          </a:bodyPr>
          <a:lstStyle/>
          <a:p>
            <a:r>
              <a:rPr lang="en-US" sz="2600" dirty="0"/>
              <a:t>LLM Program Lead in International Business Law</a:t>
            </a:r>
          </a:p>
          <a:p>
            <a:r>
              <a:rPr lang="en-US" sz="2600" b="1" dirty="0"/>
              <a:t>Teaching-</a:t>
            </a:r>
            <a:r>
              <a:rPr lang="en-US" sz="2600" dirty="0"/>
              <a:t> Competition Law, Insurance Law, Monetary Laws, Investment Law, Economic and Business Laws, Digital Market Regulation, and IP and Competition </a:t>
            </a:r>
          </a:p>
          <a:p>
            <a:r>
              <a:rPr lang="en-US" sz="2600" b="1" dirty="0"/>
              <a:t>Education-</a:t>
            </a:r>
            <a:r>
              <a:rPr lang="en-US" sz="2600" dirty="0"/>
              <a:t> BA.LLB (O.P JGU, India), LLM (UEA, England), PhD (UEA, England)</a:t>
            </a:r>
          </a:p>
          <a:p>
            <a:endParaRPr lang="en-US" sz="2600" dirty="0"/>
          </a:p>
        </p:txBody>
      </p:sp>
      <p:pic>
        <p:nvPicPr>
          <p:cNvPr id="7" name="Picture 2" descr="St Mary's University, Twickenham, London">
            <a:extLst>
              <a:ext uri="{FF2B5EF4-FFF2-40B4-BE49-F238E27FC236}">
                <a16:creationId xmlns:a16="http://schemas.microsoft.com/office/drawing/2014/main" id="{06CAA91F-628D-4EF1-898C-7E42F0C56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0243" y="871144"/>
            <a:ext cx="2017713" cy="10120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St Mary's University, Twickenham, London">
            <a:extLst>
              <a:ext uri="{FF2B5EF4-FFF2-40B4-BE49-F238E27FC236}">
                <a16:creationId xmlns:a16="http://schemas.microsoft.com/office/drawing/2014/main" id="{B66854F6-0234-4763-AE1B-41BFA13AB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088" y="4903133"/>
            <a:ext cx="2017713" cy="1012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258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7C31AFF-5183-AB49-BF3B-A247CD0CF8AC}"/>
              </a:ext>
            </a:extLst>
          </p:cNvPr>
          <p:cNvSpPr>
            <a:spLocks noGrp="1"/>
          </p:cNvSpPr>
          <p:nvPr>
            <p:ph type="title"/>
          </p:nvPr>
        </p:nvSpPr>
        <p:spPr>
          <a:xfrm>
            <a:off x="777240" y="731519"/>
            <a:ext cx="2845191" cy="3237579"/>
          </a:xfrm>
        </p:spPr>
        <p:txBody>
          <a:bodyPr>
            <a:normAutofit/>
          </a:bodyPr>
          <a:lstStyle/>
          <a:p>
            <a:r>
              <a:rPr lang="en-US" sz="3800" dirty="0" err="1">
                <a:solidFill>
                  <a:srgbClr val="FFFFFF"/>
                </a:solidFill>
              </a:rPr>
              <a:t>Anush</a:t>
            </a:r>
            <a:r>
              <a:rPr lang="en-US" sz="3800" dirty="0">
                <a:solidFill>
                  <a:srgbClr val="FFFFFF"/>
                </a:solidFill>
              </a:rPr>
              <a:t> Ganesh</a:t>
            </a:r>
            <a:br>
              <a:rPr lang="en-US" sz="3800" dirty="0">
                <a:solidFill>
                  <a:srgbClr val="FFFFFF"/>
                </a:solidFill>
              </a:rPr>
            </a:br>
            <a:endParaRPr lang="en-US" sz="3800" dirty="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474132A-4EAA-C947-8F52-6E2B6CD07B25}"/>
              </a:ext>
            </a:extLst>
          </p:cNvPr>
          <p:cNvSpPr>
            <a:spLocks noGrp="1"/>
          </p:cNvSpPr>
          <p:nvPr>
            <p:ph idx="1"/>
          </p:nvPr>
        </p:nvSpPr>
        <p:spPr>
          <a:xfrm>
            <a:off x="4044603" y="731519"/>
            <a:ext cx="7688475" cy="6255357"/>
          </a:xfrm>
        </p:spPr>
        <p:txBody>
          <a:bodyPr anchor="ctr">
            <a:normAutofit/>
          </a:bodyPr>
          <a:lstStyle/>
          <a:p>
            <a:r>
              <a:rPr lang="en-US" sz="2600" b="1" dirty="0"/>
              <a:t>Main Research</a:t>
            </a:r>
          </a:p>
          <a:p>
            <a:r>
              <a:rPr lang="en-GB" sz="2600" dirty="0"/>
              <a:t>the application of competition law to zero-price online platforms</a:t>
            </a:r>
          </a:p>
          <a:p>
            <a:r>
              <a:rPr lang="en-GB" sz="2600" dirty="0"/>
              <a:t>the assessment of predatory pricing in two-sided platform markets</a:t>
            </a:r>
          </a:p>
          <a:p>
            <a:r>
              <a:rPr lang="en-GB" sz="2600" dirty="0"/>
              <a:t>the law and economics of price personalization</a:t>
            </a:r>
          </a:p>
          <a:p>
            <a:r>
              <a:rPr lang="en-GB" sz="2600" dirty="0"/>
              <a:t>effective remedies in digital market abuse of dominance cases.</a:t>
            </a:r>
          </a:p>
          <a:p>
            <a:r>
              <a:rPr lang="en-GB" sz="2600" b="1" dirty="0"/>
              <a:t>Publications</a:t>
            </a:r>
          </a:p>
          <a:p>
            <a:r>
              <a:rPr lang="en-GB" sz="2600" dirty="0"/>
              <a:t>Anush Ganesh, 'Predatory Pricing in platform markets: A modified test for firms within the scope of Article 3 of the DMA’ CCP Working Paper Series 23-02.</a:t>
            </a:r>
          </a:p>
          <a:p>
            <a:endParaRPr lang="en-US" sz="2600" dirty="0"/>
          </a:p>
        </p:txBody>
      </p:sp>
      <p:pic>
        <p:nvPicPr>
          <p:cNvPr id="9" name="Picture 2" descr="St Mary's University, Twickenham, London">
            <a:extLst>
              <a:ext uri="{FF2B5EF4-FFF2-40B4-BE49-F238E27FC236}">
                <a16:creationId xmlns:a16="http://schemas.microsoft.com/office/drawing/2014/main" id="{B66854F6-0234-4763-AE1B-41BFA13AB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088" y="4903133"/>
            <a:ext cx="2017713" cy="1012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358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5ADE7-67CE-41A4-86A6-056AA7E0694F}"/>
              </a:ext>
            </a:extLst>
          </p:cNvPr>
          <p:cNvSpPr>
            <a:spLocks noGrp="1"/>
          </p:cNvSpPr>
          <p:nvPr>
            <p:ph type="title"/>
          </p:nvPr>
        </p:nvSpPr>
        <p:spPr/>
        <p:txBody>
          <a:bodyPr/>
          <a:lstStyle/>
          <a:p>
            <a:r>
              <a:rPr lang="en-GB" dirty="0"/>
              <a:t>Which modules do we teach?</a:t>
            </a:r>
          </a:p>
        </p:txBody>
      </p:sp>
      <p:sp>
        <p:nvSpPr>
          <p:cNvPr id="3" name="Text Placeholder 2">
            <a:extLst>
              <a:ext uri="{FF2B5EF4-FFF2-40B4-BE49-F238E27FC236}">
                <a16:creationId xmlns:a16="http://schemas.microsoft.com/office/drawing/2014/main" id="{D974BCAB-FDCE-4576-8007-479A19ED9A0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186747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D41C-8E83-4B22-89A8-9C8F74CC0706}"/>
              </a:ext>
            </a:extLst>
          </p:cNvPr>
          <p:cNvSpPr>
            <a:spLocks noGrp="1"/>
          </p:cNvSpPr>
          <p:nvPr>
            <p:ph type="title"/>
          </p:nvPr>
        </p:nvSpPr>
        <p:spPr/>
        <p:txBody>
          <a:bodyPr/>
          <a:lstStyle/>
          <a:p>
            <a:r>
              <a:rPr lang="en-US" b="1" dirty="0"/>
              <a:t>International Economic and Business Laws</a:t>
            </a:r>
            <a:endParaRPr lang="en-GB" dirty="0"/>
          </a:p>
        </p:txBody>
      </p:sp>
      <p:sp>
        <p:nvSpPr>
          <p:cNvPr id="3" name="Content Placeholder 2">
            <a:extLst>
              <a:ext uri="{FF2B5EF4-FFF2-40B4-BE49-F238E27FC236}">
                <a16:creationId xmlns:a16="http://schemas.microsoft.com/office/drawing/2014/main" id="{B2CE8FAC-EAFB-47C0-83A3-38B38CACA04C}"/>
              </a:ext>
            </a:extLst>
          </p:cNvPr>
          <p:cNvSpPr>
            <a:spLocks noGrp="1"/>
          </p:cNvSpPr>
          <p:nvPr>
            <p:ph idx="1"/>
          </p:nvPr>
        </p:nvSpPr>
        <p:spPr/>
        <p:txBody>
          <a:bodyPr/>
          <a:lstStyle/>
          <a:p>
            <a:pPr lvl="0"/>
            <a:r>
              <a:rPr lang="en-GB" dirty="0">
                <a:ea typeface="PMingLiU" panose="02020500000000000000" pitchFamily="18" charset="-120"/>
              </a:rPr>
              <a:t>Understand International Monetary Laws and discuss the role of the IMF and World Bank</a:t>
            </a:r>
          </a:p>
          <a:p>
            <a:pPr lvl="0"/>
            <a:r>
              <a:rPr lang="en-GB" dirty="0">
                <a:ea typeface="PMingLiU" panose="02020500000000000000" pitchFamily="18" charset="-120"/>
              </a:rPr>
              <a:t>Understand international investment laws</a:t>
            </a:r>
          </a:p>
          <a:p>
            <a:r>
              <a:rPr lang="en-GB" dirty="0"/>
              <a:t>International Competition Law</a:t>
            </a:r>
          </a:p>
          <a:p>
            <a:r>
              <a:rPr lang="en-GB" dirty="0"/>
              <a:t>Rules of expropriation</a:t>
            </a:r>
          </a:p>
          <a:p>
            <a:r>
              <a:rPr lang="en-GB" dirty="0"/>
              <a:t>Role of sustainability and human rights in International Business</a:t>
            </a:r>
          </a:p>
          <a:p>
            <a:r>
              <a:rPr lang="en-GB" dirty="0"/>
              <a:t>State Sovereignty and liberalisation</a:t>
            </a:r>
          </a:p>
          <a:p>
            <a:r>
              <a:rPr lang="en-GB" dirty="0"/>
              <a:t>Debt crisis</a:t>
            </a:r>
          </a:p>
        </p:txBody>
      </p:sp>
    </p:spTree>
    <p:extLst>
      <p:ext uri="{BB962C8B-B14F-4D97-AF65-F5344CB8AC3E}">
        <p14:creationId xmlns:p14="http://schemas.microsoft.com/office/powerpoint/2010/main" val="4122714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D41C-8E83-4B22-89A8-9C8F74CC0706}"/>
              </a:ext>
            </a:extLst>
          </p:cNvPr>
          <p:cNvSpPr>
            <a:spLocks noGrp="1"/>
          </p:cNvSpPr>
          <p:nvPr>
            <p:ph type="title"/>
          </p:nvPr>
        </p:nvSpPr>
        <p:spPr/>
        <p:txBody>
          <a:bodyPr/>
          <a:lstStyle/>
          <a:p>
            <a:r>
              <a:rPr lang="en-US" b="1" dirty="0"/>
              <a:t>International Trade Law</a:t>
            </a:r>
            <a:endParaRPr lang="en-GB" dirty="0"/>
          </a:p>
        </p:txBody>
      </p:sp>
      <p:sp>
        <p:nvSpPr>
          <p:cNvPr id="3" name="Content Placeholder 2">
            <a:extLst>
              <a:ext uri="{FF2B5EF4-FFF2-40B4-BE49-F238E27FC236}">
                <a16:creationId xmlns:a16="http://schemas.microsoft.com/office/drawing/2014/main" id="{B2CE8FAC-EAFB-47C0-83A3-38B38CACA04C}"/>
              </a:ext>
            </a:extLst>
          </p:cNvPr>
          <p:cNvSpPr>
            <a:spLocks noGrp="1"/>
          </p:cNvSpPr>
          <p:nvPr>
            <p:ph idx="1"/>
          </p:nvPr>
        </p:nvSpPr>
        <p:spPr/>
        <p:txBody>
          <a:bodyPr/>
          <a:lstStyle/>
          <a:p>
            <a:r>
              <a:rPr lang="en-GB" dirty="0"/>
              <a:t>develop your critical and analytical skills in considering the complexities and ethics of the law and policy of the World Trade Organization </a:t>
            </a:r>
          </a:p>
          <a:p>
            <a:r>
              <a:rPr lang="en-GB" dirty="0"/>
              <a:t>familiarise yourself with WTO dispute settlement procedures to enable you to produce a case study critical analysis</a:t>
            </a:r>
          </a:p>
          <a:p>
            <a:r>
              <a:rPr lang="en-GB" dirty="0"/>
              <a:t>develop your commercial awareness of current and topical issues in international trade  </a:t>
            </a:r>
          </a:p>
          <a:p>
            <a:r>
              <a:rPr lang="en-GB" dirty="0"/>
              <a:t>enhance your transferable skills of presentation and communication in the context of oral and written assessments on international trade law.</a:t>
            </a:r>
          </a:p>
          <a:p>
            <a:pPr lvl="0"/>
            <a:endParaRPr lang="en-GB" dirty="0"/>
          </a:p>
        </p:txBody>
      </p:sp>
    </p:spTree>
    <p:extLst>
      <p:ext uri="{BB962C8B-B14F-4D97-AF65-F5344CB8AC3E}">
        <p14:creationId xmlns:p14="http://schemas.microsoft.com/office/powerpoint/2010/main" val="3961702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814</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Office Theme</vt:lpstr>
      <vt:lpstr>1_Office Theme</vt:lpstr>
      <vt:lpstr>LLM in International Business Law at St Mary’s University, Twickenham</vt:lpstr>
      <vt:lpstr>Where is it?</vt:lpstr>
      <vt:lpstr>PowerPoint Presentation</vt:lpstr>
      <vt:lpstr>PowerPoint Presentation</vt:lpstr>
      <vt:lpstr>Anush Ganesh </vt:lpstr>
      <vt:lpstr>Anush Ganesh </vt:lpstr>
      <vt:lpstr>Which modules do we teach?</vt:lpstr>
      <vt:lpstr>International Economic and Business Laws</vt:lpstr>
      <vt:lpstr>International Trade Law</vt:lpstr>
      <vt:lpstr>EU Competition Law with a Global Context </vt:lpstr>
      <vt:lpstr>Law and Justice in a Globalized World </vt:lpstr>
      <vt:lpstr>Approaches to Legal Research</vt:lpstr>
      <vt:lpstr>International Arbitration</vt:lpstr>
      <vt:lpstr>Intellectual Property Law</vt:lpstr>
      <vt:lpstr>Relevant links?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in International Business Law at St Mary’s University, Twickenham</dc:title>
  <dc:creator>Anush Ganesh</dc:creator>
  <cp:lastModifiedBy>Angus Janes</cp:lastModifiedBy>
  <cp:revision>1</cp:revision>
  <dcterms:created xsi:type="dcterms:W3CDTF">2023-11-04T01:21:57Z</dcterms:created>
  <dcterms:modified xsi:type="dcterms:W3CDTF">2024-01-04T16:17:47Z</dcterms:modified>
</cp:coreProperties>
</file>